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46" r:id="rId2"/>
  </p:sldIdLst>
  <p:sldSz cx="6858000" cy="9144000" type="screen4x3"/>
  <p:notesSz cx="6742113" cy="9875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234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A53547-03CC-4D5C-A68B-FB8C31621B78}" type="datetimeFigureOut">
              <a:rPr kumimoji="1" lang="ja-JP" altLang="en-US" smtClean="0"/>
              <a:t>2025/8/23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22488" y="1235075"/>
            <a:ext cx="2497137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212" y="4752747"/>
            <a:ext cx="5393690" cy="38886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8971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41F838-519A-494D-8F57-A3F6C813E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1373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0AB6AF-7940-1E8F-92B4-FBFAD2E5B9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A4DD5DAE-8FE8-452D-78FD-BFFEA8C826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D5F54370-F0E7-62FC-E29D-A6749A3BA0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0C02E60-2DCE-6C95-5A97-F79A4321F73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43B2FB-8750-47EF-8A6B-DA41E0540A1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507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E4F6-A0E3-4471-8424-02D7DD3A7DB0}" type="datetimeFigureOut">
              <a:rPr kumimoji="1" lang="ja-JP" altLang="en-US" smtClean="0"/>
              <a:t>2025/8/23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F43-EF1D-4AB1-81E5-33E8ECA57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7783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E4F6-A0E3-4471-8424-02D7DD3A7DB0}" type="datetimeFigureOut">
              <a:rPr kumimoji="1" lang="ja-JP" altLang="en-US" smtClean="0"/>
              <a:t>2025/8/23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F43-EF1D-4AB1-81E5-33E8ECA57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4204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E4F6-A0E3-4471-8424-02D7DD3A7DB0}" type="datetimeFigureOut">
              <a:rPr kumimoji="1" lang="ja-JP" altLang="en-US" smtClean="0"/>
              <a:t>2025/8/23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F43-EF1D-4AB1-81E5-33E8ECA57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792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E4F6-A0E3-4471-8424-02D7DD3A7DB0}" type="datetimeFigureOut">
              <a:rPr kumimoji="1" lang="ja-JP" altLang="en-US" smtClean="0"/>
              <a:t>2025/8/23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F43-EF1D-4AB1-81E5-33E8ECA57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136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E4F6-A0E3-4471-8424-02D7DD3A7DB0}" type="datetimeFigureOut">
              <a:rPr kumimoji="1" lang="ja-JP" altLang="en-US" smtClean="0"/>
              <a:t>2025/8/23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F43-EF1D-4AB1-81E5-33E8ECA57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4959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E4F6-A0E3-4471-8424-02D7DD3A7DB0}" type="datetimeFigureOut">
              <a:rPr kumimoji="1" lang="ja-JP" altLang="en-US" smtClean="0"/>
              <a:t>2025/8/23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F43-EF1D-4AB1-81E5-33E8ECA57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001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E4F6-A0E3-4471-8424-02D7DD3A7DB0}" type="datetimeFigureOut">
              <a:rPr kumimoji="1" lang="ja-JP" altLang="en-US" smtClean="0"/>
              <a:t>2025/8/23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F43-EF1D-4AB1-81E5-33E8ECA57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7753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E4F6-A0E3-4471-8424-02D7DD3A7DB0}" type="datetimeFigureOut">
              <a:rPr kumimoji="1" lang="ja-JP" altLang="en-US" smtClean="0"/>
              <a:t>2025/8/23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F43-EF1D-4AB1-81E5-33E8ECA57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2799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E4F6-A0E3-4471-8424-02D7DD3A7DB0}" type="datetimeFigureOut">
              <a:rPr kumimoji="1" lang="ja-JP" altLang="en-US" smtClean="0"/>
              <a:t>2025/8/23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F43-EF1D-4AB1-81E5-33E8ECA57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81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E4F6-A0E3-4471-8424-02D7DD3A7DB0}" type="datetimeFigureOut">
              <a:rPr kumimoji="1" lang="ja-JP" altLang="en-US" smtClean="0"/>
              <a:t>2025/8/23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F43-EF1D-4AB1-81E5-33E8ECA57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9011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E4F6-A0E3-4471-8424-02D7DD3A7DB0}" type="datetimeFigureOut">
              <a:rPr kumimoji="1" lang="ja-JP" altLang="en-US" smtClean="0"/>
              <a:t>2025/8/23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1F43-EF1D-4AB1-81E5-33E8ECA57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0400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CE4F6-A0E3-4471-8424-02D7DD3A7DB0}" type="datetimeFigureOut">
              <a:rPr kumimoji="1" lang="ja-JP" altLang="en-US" smtClean="0"/>
              <a:t>2025/8/23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81F43-EF1D-4AB1-81E5-33E8ECA57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448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5ABB8B-5948-82B1-8869-192172A407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08623C0-7569-7BEF-A552-3C7A14EDF176}"/>
              </a:ext>
            </a:extLst>
          </p:cNvPr>
          <p:cNvSpPr txBox="1"/>
          <p:nvPr/>
        </p:nvSpPr>
        <p:spPr>
          <a:xfrm>
            <a:off x="377052" y="0"/>
            <a:ext cx="61038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en-US" sz="2000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2025-08-27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Joke Salon 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</a:t>
            </a:r>
            <a:endParaRPr lang="en-US" altLang="ja-JP" sz="2000" b="1" kern="100" dirty="0">
              <a:effectLst/>
              <a:latin typeface="Century" panose="02040604050505020304" pitchFamily="18" charset="0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B2799BA0-37B7-9B5E-31B2-40DF5CA3622D}"/>
              </a:ext>
            </a:extLst>
          </p:cNvPr>
          <p:cNvSpPr txBox="1"/>
          <p:nvPr/>
        </p:nvSpPr>
        <p:spPr>
          <a:xfrm flipH="1">
            <a:off x="1673992" y="425127"/>
            <a:ext cx="53154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u="sng" dirty="0"/>
              <a:t>ジージが孫に話す時事解説</a:t>
            </a:r>
            <a:r>
              <a:rPr kumimoji="1" lang="en-US" altLang="ja-JP" sz="2000" b="1" u="sng" dirty="0"/>
              <a:t> </a:t>
            </a:r>
            <a:endParaRPr kumimoji="1" lang="ja-JP" altLang="en-US" sz="2000" b="1" u="sng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ACBE71B-0B3D-B1AD-B9FE-9E559A06F182}"/>
              </a:ext>
            </a:extLst>
          </p:cNvPr>
          <p:cNvSpPr txBox="1"/>
          <p:nvPr/>
        </p:nvSpPr>
        <p:spPr>
          <a:xfrm>
            <a:off x="5150484" y="8774668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【</a:t>
            </a:r>
            <a:r>
              <a:rPr kumimoji="1" lang="ja-JP" altLang="en-US" b="1" dirty="0"/>
              <a:t>三浦　邦夫</a:t>
            </a:r>
            <a:r>
              <a:rPr kumimoji="1" lang="en-US" altLang="ja-JP" b="1" dirty="0"/>
              <a:t>】</a:t>
            </a:r>
            <a:endParaRPr kumimoji="1" lang="ja-JP" altLang="en-US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B76D52E-F5B3-2D5D-CB9B-E47CDBA925B9}"/>
              </a:ext>
            </a:extLst>
          </p:cNvPr>
          <p:cNvSpPr txBox="1"/>
          <p:nvPr/>
        </p:nvSpPr>
        <p:spPr>
          <a:xfrm>
            <a:off x="377052" y="781596"/>
            <a:ext cx="6895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u="sng" dirty="0"/>
              <a:t> 世界は右に動いている？！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002470C-E70C-247A-4AD8-6E1241A1089D}"/>
              </a:ext>
            </a:extLst>
          </p:cNvPr>
          <p:cNvSpPr txBox="1"/>
          <p:nvPr/>
        </p:nvSpPr>
        <p:spPr>
          <a:xfrm>
            <a:off x="983008" y="260169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17D9A8EB-DA82-F00C-1592-49065AE364C9}"/>
              </a:ext>
            </a:extLst>
          </p:cNvPr>
          <p:cNvSpPr/>
          <p:nvPr/>
        </p:nvSpPr>
        <p:spPr>
          <a:xfrm>
            <a:off x="125260" y="1476147"/>
            <a:ext cx="6633586" cy="723609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国内パッケージツアー旅行券</a:t>
            </a:r>
            <a:endParaRPr kumimoji="1"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7BA0EF4-B2E3-0D21-E785-258491A7BB2F}"/>
              </a:ext>
            </a:extLst>
          </p:cNvPr>
          <p:cNvSpPr txBox="1"/>
          <p:nvPr/>
        </p:nvSpPr>
        <p:spPr>
          <a:xfrm>
            <a:off x="125260" y="1557535"/>
            <a:ext cx="6890258" cy="37317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b="1" i="0" dirty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　　最近の参議院選挙でも、</a:t>
            </a:r>
            <a:endParaRPr lang="en-US" altLang="ja-JP" sz="2400" b="1" i="0" dirty="0">
              <a:solidFill>
                <a:srgbClr val="242424"/>
              </a:solidFill>
              <a:effectLst/>
              <a:latin typeface="Segoe UI" panose="020B0502040204020203" pitchFamily="34" charset="0"/>
            </a:endParaRPr>
          </a:p>
          <a:p>
            <a:r>
              <a:rPr lang="ja-JP" altLang="en-US" sz="2400" b="1" i="0" dirty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「日本人ファースト」などの右寄りの政党が　　</a:t>
            </a:r>
            <a:endParaRPr lang="en-US" altLang="ja-JP" sz="2400" b="1" i="0" dirty="0">
              <a:solidFill>
                <a:srgbClr val="242424"/>
              </a:solidFill>
              <a:effectLst/>
              <a:latin typeface="Segoe UI" panose="020B0502040204020203" pitchFamily="34" charset="0"/>
            </a:endParaRPr>
          </a:p>
          <a:p>
            <a:r>
              <a:rPr lang="ja-JP" altLang="en-US" sz="2400" b="1" dirty="0">
                <a:solidFill>
                  <a:srgbClr val="242424"/>
                </a:solidFill>
                <a:latin typeface="Segoe UI" panose="020B0502040204020203" pitchFamily="34" charset="0"/>
              </a:rPr>
              <a:t>　</a:t>
            </a:r>
            <a:r>
              <a:rPr lang="ja-JP" altLang="en-US" sz="2400" b="1" i="0" dirty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勝利する傾向が見られた。</a:t>
            </a:r>
            <a:endParaRPr lang="en-US" altLang="ja-JP" sz="2400" b="1" i="0" dirty="0">
              <a:solidFill>
                <a:srgbClr val="242424"/>
              </a:solidFill>
              <a:effectLst/>
              <a:latin typeface="Segoe UI" panose="020B0502040204020203" pitchFamily="34" charset="0"/>
            </a:endParaRPr>
          </a:p>
          <a:p>
            <a:endParaRPr lang="en-US" altLang="ja-JP" sz="1050" b="1" dirty="0">
              <a:solidFill>
                <a:srgbClr val="242424"/>
              </a:solidFill>
              <a:latin typeface="Segoe UI" panose="020B0502040204020203" pitchFamily="34" charset="0"/>
            </a:endParaRPr>
          </a:p>
          <a:p>
            <a:r>
              <a:rPr lang="ja-JP" altLang="en-US" sz="2400" b="1" dirty="0">
                <a:solidFill>
                  <a:srgbClr val="242424"/>
                </a:solidFill>
                <a:latin typeface="Segoe UI" panose="020B0502040204020203" pitchFamily="34" charset="0"/>
              </a:rPr>
              <a:t>欧州でも各国で「極右政党」が勢力を伸ばした。</a:t>
            </a:r>
            <a:endParaRPr lang="en-US" altLang="ja-JP" sz="2400" b="1" dirty="0">
              <a:solidFill>
                <a:srgbClr val="242424"/>
              </a:solidFill>
              <a:latin typeface="Segoe UI" panose="020B0502040204020203" pitchFamily="34" charset="0"/>
            </a:endParaRPr>
          </a:p>
          <a:p>
            <a:r>
              <a:rPr lang="ja-JP" altLang="en-US" sz="2400" b="1" dirty="0">
                <a:solidFill>
                  <a:srgbClr val="242424"/>
                </a:solidFill>
                <a:latin typeface="Segoe UI" panose="020B0502040204020203" pitchFamily="34" charset="0"/>
              </a:rPr>
              <a:t>　フランス</a:t>
            </a:r>
            <a:r>
              <a:rPr lang="en-US" altLang="ja-JP" sz="2400" b="1" dirty="0">
                <a:solidFill>
                  <a:srgbClr val="242424"/>
                </a:solidFill>
                <a:latin typeface="Segoe UI" panose="020B0502040204020203" pitchFamily="34" charset="0"/>
              </a:rPr>
              <a:t>RN,</a:t>
            </a:r>
            <a:r>
              <a:rPr lang="ja-JP" altLang="en-US" sz="2400" b="1" dirty="0">
                <a:solidFill>
                  <a:srgbClr val="242424"/>
                </a:solidFill>
                <a:latin typeface="Segoe UI" panose="020B0502040204020203" pitchFamily="34" charset="0"/>
              </a:rPr>
              <a:t>　ドイツ</a:t>
            </a:r>
            <a:r>
              <a:rPr lang="en-US" altLang="ja-JP" sz="2400" b="1" dirty="0" err="1">
                <a:solidFill>
                  <a:srgbClr val="242424"/>
                </a:solidFill>
                <a:latin typeface="Segoe UI" panose="020B0502040204020203" pitchFamily="34" charset="0"/>
              </a:rPr>
              <a:t>AfD</a:t>
            </a:r>
            <a:r>
              <a:rPr lang="en-US" altLang="ja-JP" sz="2400" b="1" dirty="0">
                <a:solidFill>
                  <a:srgbClr val="242424"/>
                </a:solidFill>
                <a:latin typeface="Segoe UI" panose="020B0502040204020203" pitchFamily="34" charset="0"/>
              </a:rPr>
              <a:t>,</a:t>
            </a:r>
            <a:r>
              <a:rPr lang="ja-JP" altLang="en-US" sz="2400" b="1" dirty="0">
                <a:solidFill>
                  <a:srgbClr val="242424"/>
                </a:solidFill>
                <a:latin typeface="Segoe UI" panose="020B0502040204020203" pitchFamily="34" charset="0"/>
              </a:rPr>
              <a:t>　イタリア</a:t>
            </a:r>
            <a:r>
              <a:rPr lang="en-US" altLang="ja-JP" sz="2400" b="1" dirty="0" err="1">
                <a:solidFill>
                  <a:srgbClr val="242424"/>
                </a:solidFill>
                <a:latin typeface="Segoe UI" panose="020B0502040204020203" pitchFamily="34" charset="0"/>
              </a:rPr>
              <a:t>Fdl</a:t>
            </a:r>
            <a:endParaRPr lang="en-US" altLang="ja-JP" sz="2400" b="1" dirty="0">
              <a:solidFill>
                <a:srgbClr val="242424"/>
              </a:solidFill>
              <a:latin typeface="Segoe UI" panose="020B0502040204020203" pitchFamily="34" charset="0"/>
            </a:endParaRPr>
          </a:p>
          <a:p>
            <a:r>
              <a:rPr lang="ja-JP" altLang="en-US" sz="2400" b="1" dirty="0">
                <a:solidFill>
                  <a:srgbClr val="242424"/>
                </a:solidFill>
                <a:latin typeface="Segoe UI" panose="020B0502040204020203" pitchFamily="34" charset="0"/>
              </a:rPr>
              <a:t>　オランダ</a:t>
            </a:r>
            <a:r>
              <a:rPr lang="en-US" altLang="ja-JP" sz="2400" b="1" dirty="0">
                <a:solidFill>
                  <a:srgbClr val="242424"/>
                </a:solidFill>
                <a:latin typeface="Segoe UI" panose="020B0502040204020203" pitchFamily="34" charset="0"/>
              </a:rPr>
              <a:t>PVV,</a:t>
            </a:r>
            <a:r>
              <a:rPr lang="ja-JP" altLang="en-US" sz="2400" b="1" dirty="0">
                <a:solidFill>
                  <a:srgbClr val="242424"/>
                </a:solidFill>
                <a:latin typeface="Segoe UI" panose="020B0502040204020203" pitchFamily="34" charset="0"/>
              </a:rPr>
              <a:t>　オーストリア</a:t>
            </a:r>
            <a:r>
              <a:rPr lang="en-US" altLang="ja-JP" sz="2400" b="1">
                <a:solidFill>
                  <a:srgbClr val="242424"/>
                </a:solidFill>
                <a:latin typeface="Segoe UI" panose="020B0502040204020203" pitchFamily="34" charset="0"/>
              </a:rPr>
              <a:t>FPO</a:t>
            </a:r>
            <a:r>
              <a:rPr lang="ja-JP" altLang="en-US" sz="2400" b="1">
                <a:solidFill>
                  <a:srgbClr val="242424"/>
                </a:solidFill>
                <a:latin typeface="Segoe UI" panose="020B0502040204020203" pitchFamily="34" charset="0"/>
              </a:rPr>
              <a:t>な</a:t>
            </a:r>
            <a:r>
              <a:rPr lang="ja-JP" altLang="en-US" sz="2400" b="1" dirty="0">
                <a:solidFill>
                  <a:srgbClr val="242424"/>
                </a:solidFill>
                <a:latin typeface="Segoe UI" panose="020B0502040204020203" pitchFamily="34" charset="0"/>
              </a:rPr>
              <a:t>ど</a:t>
            </a:r>
            <a:endParaRPr lang="en-US" altLang="ja-JP" sz="2400" b="1" dirty="0">
              <a:solidFill>
                <a:srgbClr val="242424"/>
              </a:solidFill>
              <a:latin typeface="Segoe UI" panose="020B0502040204020203" pitchFamily="34" charset="0"/>
            </a:endParaRPr>
          </a:p>
          <a:p>
            <a:endParaRPr lang="en-US" altLang="ja-JP" sz="1000" b="1" dirty="0">
              <a:solidFill>
                <a:srgbClr val="242424"/>
              </a:solidFill>
              <a:latin typeface="Segoe UI" panose="020B0502040204020203" pitchFamily="34" charset="0"/>
            </a:endParaRPr>
          </a:p>
          <a:p>
            <a:r>
              <a:rPr lang="ja-JP" altLang="en-US" sz="2400" b="1" dirty="0">
                <a:solidFill>
                  <a:srgbClr val="242424"/>
                </a:solidFill>
                <a:latin typeface="Segoe UI" panose="020B0502040204020203" pitchFamily="34" charset="0"/>
              </a:rPr>
              <a:t>米国でも、時間と金のかかる「民主主義」より「君主制」をという「テックライト」が台頭中。</a:t>
            </a:r>
            <a:endParaRPr lang="en-US" altLang="ja-JP" sz="2400" b="1" dirty="0">
              <a:solidFill>
                <a:srgbClr val="242424"/>
              </a:solidFill>
              <a:latin typeface="Segoe UI" panose="020B0502040204020203" pitchFamily="34" charset="0"/>
            </a:endParaRPr>
          </a:p>
          <a:p>
            <a:endParaRPr lang="en-US" altLang="ja-JP" sz="2400" b="1" dirty="0">
              <a:solidFill>
                <a:srgbClr val="242424"/>
              </a:solidFill>
              <a:latin typeface="Segoe UI" panose="020B0502040204020203" pitchFamily="34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B88757C-5204-4389-A7CD-637A6C1E1FEA}"/>
              </a:ext>
            </a:extLst>
          </p:cNvPr>
          <p:cNvSpPr txBox="1"/>
          <p:nvPr/>
        </p:nvSpPr>
        <p:spPr>
          <a:xfrm>
            <a:off x="167720" y="5015585"/>
            <a:ext cx="651973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600" b="1" dirty="0"/>
              <a:t>日本では政府一丸となり対抗策を立案中？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50C74C6D-27D6-4207-C11A-D3E542609CC2}"/>
              </a:ext>
            </a:extLst>
          </p:cNvPr>
          <p:cNvSpPr/>
          <p:nvPr/>
        </p:nvSpPr>
        <p:spPr>
          <a:xfrm>
            <a:off x="218322" y="4913269"/>
            <a:ext cx="6418530" cy="58872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C9F5516-5CB2-F352-15AF-DA8E44D4B903}"/>
              </a:ext>
            </a:extLst>
          </p:cNvPr>
          <p:cNvSpPr txBox="1"/>
          <p:nvPr/>
        </p:nvSpPr>
        <p:spPr>
          <a:xfrm>
            <a:off x="167720" y="5627766"/>
            <a:ext cx="6647974" cy="3023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＜基本方針＞</a:t>
            </a:r>
            <a:r>
              <a:rPr kumimoji="1" lang="ja-JP" altLang="en-US" sz="2400" b="1" u="sng" dirty="0"/>
              <a:t>可能な限り「右」を使わない。</a:t>
            </a:r>
            <a:endParaRPr kumimoji="1" lang="en-US" altLang="ja-JP" sz="2400" b="1" u="sng" dirty="0"/>
          </a:p>
          <a:p>
            <a:endParaRPr kumimoji="1" lang="en-US" altLang="ja-JP" sz="1050" b="1" dirty="0"/>
          </a:p>
          <a:p>
            <a:r>
              <a:rPr kumimoji="1" lang="en-US" altLang="ja-JP" b="1" dirty="0"/>
              <a:t>【</a:t>
            </a:r>
            <a:r>
              <a:rPr kumimoji="1" lang="ja-JP" altLang="en-US" b="1" dirty="0"/>
              <a:t>文科省</a:t>
            </a:r>
            <a:r>
              <a:rPr kumimoji="1" lang="en-US" altLang="ja-JP" b="1" dirty="0"/>
              <a:t>】</a:t>
            </a:r>
            <a:r>
              <a:rPr kumimoji="1" lang="ja-JP" altLang="en-US" b="1" dirty="0"/>
              <a:t>　偉人は「左」を教育：「丹下左膳」「左甚五郎」</a:t>
            </a:r>
            <a:endParaRPr kumimoji="1" lang="en-US" altLang="ja-JP" b="1" dirty="0"/>
          </a:p>
          <a:p>
            <a:r>
              <a:rPr kumimoji="1" lang="ja-JP" altLang="en-US" b="1" dirty="0"/>
              <a:t>　　　　　　’右’表現を</a:t>
            </a:r>
            <a:r>
              <a:rPr kumimoji="1" lang="en-US" altLang="ja-JP" b="1" dirty="0"/>
              <a:t>’</a:t>
            </a:r>
            <a:r>
              <a:rPr kumimoji="1" lang="ja-JP" altLang="en-US" b="1" dirty="0"/>
              <a:t>上’に　　：「右に出るものは」</a:t>
            </a:r>
            <a:r>
              <a:rPr kumimoji="1" lang="en-US" altLang="ja-JP" b="1" dirty="0"/>
              <a:t>X</a:t>
            </a:r>
          </a:p>
          <a:p>
            <a:r>
              <a:rPr kumimoji="1" lang="ja-JP" altLang="en-US" b="1" dirty="0"/>
              <a:t>　　　　　　　　　　　　　　　　「上に出るものは」〇</a:t>
            </a:r>
            <a:endParaRPr kumimoji="1" lang="en-US" altLang="ja-JP" b="1" dirty="0"/>
          </a:p>
          <a:p>
            <a:endParaRPr kumimoji="1" lang="en-US" altLang="ja-JP" b="1" dirty="0"/>
          </a:p>
          <a:p>
            <a:r>
              <a:rPr kumimoji="1" lang="ja-JP" altLang="en-US" sz="1050" b="1" dirty="0"/>
              <a:t>　　</a:t>
            </a:r>
            <a:r>
              <a:rPr kumimoji="1" lang="ja-JP" altLang="en-US" b="1" dirty="0"/>
              <a:t>　　　　　　　　　</a:t>
            </a:r>
            <a:endParaRPr kumimoji="1" lang="en-US" altLang="ja-JP" b="1" dirty="0"/>
          </a:p>
          <a:p>
            <a:r>
              <a:rPr kumimoji="1" lang="en-US" altLang="ja-JP" b="1" dirty="0"/>
              <a:t>【</a:t>
            </a:r>
            <a:r>
              <a:rPr kumimoji="1" lang="ja-JP" altLang="en-US" b="1" dirty="0"/>
              <a:t>国交省</a:t>
            </a:r>
            <a:r>
              <a:rPr kumimoji="1" lang="en-US" altLang="ja-JP" b="1" dirty="0"/>
              <a:t>】</a:t>
            </a:r>
            <a:r>
              <a:rPr kumimoji="1" lang="ja-JP" altLang="en-US" b="1" dirty="0"/>
              <a:t>　自動車規格変更：</a:t>
            </a:r>
            <a:r>
              <a:rPr kumimoji="1" lang="en-US" altLang="ja-JP" sz="2800" b="1" dirty="0"/>
              <a:t>【LTOC】</a:t>
            </a:r>
          </a:p>
          <a:p>
            <a:r>
              <a:rPr kumimoji="1" lang="ja-JP" altLang="en-US" sz="2000" b="1" dirty="0"/>
              <a:t>　　　　　　</a:t>
            </a:r>
            <a:r>
              <a:rPr kumimoji="1" lang="ja-JP" altLang="en-US" b="1" dirty="0"/>
              <a:t>（</a:t>
            </a:r>
            <a:r>
              <a:rPr kumimoji="1" lang="en-US" altLang="ja-JP" b="1" dirty="0"/>
              <a:t>Left Turn Only Car</a:t>
            </a:r>
            <a:r>
              <a:rPr kumimoji="1" lang="ja-JP" altLang="en-US" b="1" dirty="0"/>
              <a:t>）</a:t>
            </a:r>
            <a:endParaRPr kumimoji="1" lang="en-US" altLang="ja-JP" b="1" dirty="0"/>
          </a:p>
          <a:p>
            <a:r>
              <a:rPr kumimoji="1" lang="ja-JP" altLang="en-US" b="1" dirty="0"/>
              <a:t>　　「直進はできるが左折しかできない車」</a:t>
            </a:r>
            <a:endParaRPr kumimoji="1" lang="en-US" altLang="ja-JP" b="1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C1B6E5C1-BA84-4994-8884-A2C1074C29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5383" y="7127598"/>
            <a:ext cx="1501874" cy="1260832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0AFCBA0-3EFA-ED91-3AD6-DDE9B2C9F8B5}"/>
              </a:ext>
            </a:extLst>
          </p:cNvPr>
          <p:cNvSpPr txBox="1"/>
          <p:nvPr/>
        </p:nvSpPr>
        <p:spPr>
          <a:xfrm>
            <a:off x="167720" y="7046899"/>
            <a:ext cx="500928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b="1" dirty="0"/>
              <a:t>【</a:t>
            </a:r>
            <a:r>
              <a:rPr kumimoji="1" lang="ja-JP" altLang="en-US" b="1" dirty="0"/>
              <a:t>警察庁</a:t>
            </a:r>
            <a:r>
              <a:rPr kumimoji="1" lang="en-US" altLang="ja-JP" b="1" dirty="0"/>
              <a:t>】</a:t>
            </a:r>
            <a:r>
              <a:rPr kumimoji="1" lang="ja-JP" altLang="en-US" b="1" dirty="0"/>
              <a:t>　全国の交差点を右折禁止とする。</a:t>
            </a:r>
          </a:p>
        </p:txBody>
      </p:sp>
    </p:spTree>
    <p:extLst>
      <p:ext uri="{BB962C8B-B14F-4D97-AF65-F5344CB8AC3E}">
        <p14:creationId xmlns:p14="http://schemas.microsoft.com/office/powerpoint/2010/main" val="3883220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11" grpId="0"/>
      <p:bldP spid="10" grpId="0"/>
      <p:bldP spid="1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235</TotalTime>
  <Words>354</Words>
  <Application>Microsoft Office PowerPoint</Application>
  <PresentationFormat>画面に合わせる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游ゴシック</vt:lpstr>
      <vt:lpstr>Arial</vt:lpstr>
      <vt:lpstr>Calibri</vt:lpstr>
      <vt:lpstr>Calibri Light</vt:lpstr>
      <vt:lpstr>Century</vt:lpstr>
      <vt:lpstr>Segoe UI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邦夫 三浦</dc:creator>
  <cp:lastModifiedBy>邦夫 三浦</cp:lastModifiedBy>
  <cp:revision>41</cp:revision>
  <cp:lastPrinted>2025-07-16T23:41:42Z</cp:lastPrinted>
  <dcterms:created xsi:type="dcterms:W3CDTF">2025-07-15T21:46:44Z</dcterms:created>
  <dcterms:modified xsi:type="dcterms:W3CDTF">2025-08-22T17:00:02Z</dcterms:modified>
</cp:coreProperties>
</file>