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77" r:id="rId3"/>
    <p:sldId id="279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6" r:id="rId12"/>
    <p:sldId id="263" r:id="rId13"/>
    <p:sldId id="268" r:id="rId14"/>
    <p:sldId id="270" r:id="rId15"/>
    <p:sldId id="271" r:id="rId16"/>
    <p:sldId id="267" r:id="rId17"/>
    <p:sldId id="269" r:id="rId18"/>
    <p:sldId id="272" r:id="rId19"/>
    <p:sldId id="273" r:id="rId20"/>
    <p:sldId id="274" r:id="rId21"/>
    <p:sldId id="275" r:id="rId22"/>
    <p:sldId id="276" r:id="rId23"/>
    <p:sldId id="278" r:id="rId2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  <a:srgbClr val="FF7D7D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2412" y="60"/>
      </p:cViewPr>
      <p:guideLst>
        <p:guide orient="horz" pos="305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90B8B-4056-4635-B29A-A29BCF5193A0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DF458-5723-4E2F-AFCD-6973F0B033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DF458-5723-4E2F-AFCD-6973F0B033A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20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F458-5723-4E2F-AFCD-6973F0B033A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06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F458-5723-4E2F-AFCD-6973F0B033A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99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F458-5723-4E2F-AFCD-6973F0B033A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53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8B4A-4941-45CB-AF9F-880DD031D97A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7E7E-2480-4CB8-9B98-85F7A00CA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92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8B4A-4941-45CB-AF9F-880DD031D97A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7E7E-2480-4CB8-9B98-85F7A00CA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420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8B4A-4941-45CB-AF9F-880DD031D97A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7E7E-2480-4CB8-9B98-85F7A00CA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976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8B4A-4941-45CB-AF9F-880DD031D97A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7E7E-2480-4CB8-9B98-85F7A00CA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28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8B4A-4941-45CB-AF9F-880DD031D97A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7E7E-2480-4CB8-9B98-85F7A00CA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18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8B4A-4941-45CB-AF9F-880DD031D97A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7E7E-2480-4CB8-9B98-85F7A00CA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58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8B4A-4941-45CB-AF9F-880DD031D97A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7E7E-2480-4CB8-9B98-85F7A00CA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85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8B4A-4941-45CB-AF9F-880DD031D97A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7E7E-2480-4CB8-9B98-85F7A00CA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49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8B4A-4941-45CB-AF9F-880DD031D97A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7E7E-2480-4CB8-9B98-85F7A00CA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976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8B4A-4941-45CB-AF9F-880DD031D97A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7E7E-2480-4CB8-9B98-85F7A00CA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16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8B4A-4941-45CB-AF9F-880DD031D97A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7E7E-2480-4CB8-9B98-85F7A00CA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29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ED8B4A-4941-45CB-AF9F-880DD031D97A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C07E7E-2480-4CB8-9B98-85F7A00CA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2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b/s!AiZK9Kv-HkjasF8Rw0o8ybieluUx?e=079xI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D5F61C-1159-86A4-70DE-700A52E0B171}"/>
              </a:ext>
            </a:extLst>
          </p:cNvPr>
          <p:cNvSpPr txBox="1"/>
          <p:nvPr/>
        </p:nvSpPr>
        <p:spPr>
          <a:xfrm>
            <a:off x="267629" y="892095"/>
            <a:ext cx="626698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ja-JP" sz="2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生涯楽習をめざす、おかたい平いたかおの</a:t>
            </a:r>
            <a:endParaRPr lang="ja-JP" altLang="ja-JP" sz="28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ja-JP" sz="60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「ヒライ信」</a:t>
            </a:r>
            <a:endParaRPr lang="en-US" altLang="ja-JP" sz="28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ja-JP" sz="16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ja-JP" altLang="ja-JP" sz="28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笑いのネットワークづくり</a:t>
            </a:r>
            <a:endParaRPr lang="ja-JP" altLang="ja-JP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" name="図 7" descr="挿絵, 線画 が含まれている画像&#10;&#10;自動的に生成された説明">
            <a:extLst>
              <a:ext uri="{FF2B5EF4-FFF2-40B4-BE49-F238E27FC236}">
                <a16:creationId xmlns:a16="http://schemas.microsoft.com/office/drawing/2014/main" id="{7A2A9F12-2439-E953-858D-C35E6FF06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4" y="3355431"/>
            <a:ext cx="1518778" cy="207551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1A02530-7922-886E-56A2-A18A35842E61}"/>
              </a:ext>
            </a:extLst>
          </p:cNvPr>
          <p:cNvSpPr txBox="1"/>
          <p:nvPr/>
        </p:nvSpPr>
        <p:spPr>
          <a:xfrm>
            <a:off x="1182028" y="5671675"/>
            <a:ext cx="448279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 algn="just"/>
            <a:r>
              <a:rPr lang="ja-JP" alt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某大手電機メーカーの中央研究所に勤務。その後、同グループ関連会社に転属し、総務課長、研修所長などを歴任し、平成</a:t>
            </a:r>
            <a:r>
              <a:rPr lang="en-US" alt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14</a:t>
            </a:r>
            <a:r>
              <a:rPr lang="ja-JP" alt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6</a:t>
            </a:r>
            <a:r>
              <a:rPr lang="ja-JP" alt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月に定年退職。管理・教育という、お堅く、真面目な仕事の反面、落語を聴いたり・演じたり、漫画を描くなどの趣味・特技を持つ。</a:t>
            </a:r>
          </a:p>
          <a:p>
            <a:pPr indent="114300" algn="just"/>
            <a:r>
              <a:rPr lang="ja-JP" alt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ジョークサロンには平成</a:t>
            </a:r>
            <a:r>
              <a:rPr lang="en-US" alt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年に入会、平成</a:t>
            </a:r>
            <a:r>
              <a:rPr lang="en-US" alt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年から、一人新聞「ヒライ信」を発刊する。現在、「楽習塾」（がくしゅうじゅく）を主宰して、塾長＆塾生となり、</a:t>
            </a:r>
            <a:r>
              <a:rPr lang="ja-JP" altLang="en-US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笑</a:t>
            </a:r>
            <a:r>
              <a:rPr lang="ja-JP" alt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涯楽習を目指す。</a:t>
            </a:r>
          </a:p>
          <a:p>
            <a:pPr algn="just"/>
            <a:r>
              <a:rPr lang="en-US" altLang="ja-JP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altLang="ja-JP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F4CBDC5-C1BA-6A95-C549-7632CF127E90}"/>
              </a:ext>
            </a:extLst>
          </p:cNvPr>
          <p:cNvGrpSpPr/>
          <p:nvPr/>
        </p:nvGrpSpPr>
        <p:grpSpPr>
          <a:xfrm>
            <a:off x="4395582" y="4530949"/>
            <a:ext cx="785107" cy="900000"/>
            <a:chOff x="4395582" y="4530949"/>
            <a:chExt cx="785107" cy="900000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ABA6D993-A373-F87C-A56D-A718C94FA1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95582" y="4530949"/>
              <a:ext cx="785107" cy="900000"/>
              <a:chOff x="-3782291" y="1454727"/>
              <a:chExt cx="1392382" cy="2140528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F7E7A3F8-815C-EB53-4A19-196B52CF21D8}"/>
                  </a:ext>
                </a:extLst>
              </p:cNvPr>
              <p:cNvSpPr/>
              <p:nvPr/>
            </p:nvSpPr>
            <p:spPr>
              <a:xfrm>
                <a:off x="-3782291" y="1454727"/>
                <a:ext cx="1392382" cy="2140528"/>
              </a:xfrm>
              <a:custGeom>
                <a:avLst/>
                <a:gdLst>
                  <a:gd name="connsiteX0" fmla="*/ 581891 w 1392382"/>
                  <a:gd name="connsiteY0" fmla="*/ 207818 h 2140528"/>
                  <a:gd name="connsiteX1" fmla="*/ 685800 w 1392382"/>
                  <a:gd name="connsiteY1" fmla="*/ 228600 h 2140528"/>
                  <a:gd name="connsiteX2" fmla="*/ 810491 w 1392382"/>
                  <a:gd name="connsiteY2" fmla="*/ 270164 h 2140528"/>
                  <a:gd name="connsiteX3" fmla="*/ 1080655 w 1392382"/>
                  <a:gd name="connsiteY3" fmla="*/ 290946 h 2140528"/>
                  <a:gd name="connsiteX4" fmla="*/ 1371600 w 1392382"/>
                  <a:gd name="connsiteY4" fmla="*/ 228600 h 2140528"/>
                  <a:gd name="connsiteX5" fmla="*/ 1392382 w 1392382"/>
                  <a:gd name="connsiteY5" fmla="*/ 166255 h 2140528"/>
                  <a:gd name="connsiteX6" fmla="*/ 1330036 w 1392382"/>
                  <a:gd name="connsiteY6" fmla="*/ 41564 h 2140528"/>
                  <a:gd name="connsiteX7" fmla="*/ 1163782 w 1392382"/>
                  <a:gd name="connsiteY7" fmla="*/ 0 h 2140528"/>
                  <a:gd name="connsiteX8" fmla="*/ 1059873 w 1392382"/>
                  <a:gd name="connsiteY8" fmla="*/ 41564 h 2140528"/>
                  <a:gd name="connsiteX9" fmla="*/ 955964 w 1392382"/>
                  <a:gd name="connsiteY9" fmla="*/ 249382 h 2140528"/>
                  <a:gd name="connsiteX10" fmla="*/ 852055 w 1392382"/>
                  <a:gd name="connsiteY10" fmla="*/ 477982 h 2140528"/>
                  <a:gd name="connsiteX11" fmla="*/ 810491 w 1392382"/>
                  <a:gd name="connsiteY11" fmla="*/ 685800 h 2140528"/>
                  <a:gd name="connsiteX12" fmla="*/ 768927 w 1392382"/>
                  <a:gd name="connsiteY12" fmla="*/ 789709 h 2140528"/>
                  <a:gd name="connsiteX13" fmla="*/ 748146 w 1392382"/>
                  <a:gd name="connsiteY13" fmla="*/ 914400 h 2140528"/>
                  <a:gd name="connsiteX14" fmla="*/ 706582 w 1392382"/>
                  <a:gd name="connsiteY14" fmla="*/ 976746 h 2140528"/>
                  <a:gd name="connsiteX15" fmla="*/ 685800 w 1392382"/>
                  <a:gd name="connsiteY15" fmla="*/ 1143000 h 2140528"/>
                  <a:gd name="connsiteX16" fmla="*/ 665018 w 1392382"/>
                  <a:gd name="connsiteY16" fmla="*/ 1205346 h 2140528"/>
                  <a:gd name="connsiteX17" fmla="*/ 644236 w 1392382"/>
                  <a:gd name="connsiteY17" fmla="*/ 1309255 h 2140528"/>
                  <a:gd name="connsiteX18" fmla="*/ 602673 w 1392382"/>
                  <a:gd name="connsiteY18" fmla="*/ 1475509 h 2140528"/>
                  <a:gd name="connsiteX19" fmla="*/ 540327 w 1392382"/>
                  <a:gd name="connsiteY19" fmla="*/ 1828800 h 2140528"/>
                  <a:gd name="connsiteX20" fmla="*/ 519546 w 1392382"/>
                  <a:gd name="connsiteY20" fmla="*/ 1932709 h 2140528"/>
                  <a:gd name="connsiteX21" fmla="*/ 457200 w 1392382"/>
                  <a:gd name="connsiteY21" fmla="*/ 2015837 h 2140528"/>
                  <a:gd name="connsiteX22" fmla="*/ 415636 w 1392382"/>
                  <a:gd name="connsiteY22" fmla="*/ 2078182 h 2140528"/>
                  <a:gd name="connsiteX23" fmla="*/ 311727 w 1392382"/>
                  <a:gd name="connsiteY23" fmla="*/ 2140528 h 2140528"/>
                  <a:gd name="connsiteX24" fmla="*/ 20782 w 1392382"/>
                  <a:gd name="connsiteY24" fmla="*/ 2015837 h 2140528"/>
                  <a:gd name="connsiteX25" fmla="*/ 0 w 1392382"/>
                  <a:gd name="connsiteY25" fmla="*/ 1953491 h 2140528"/>
                  <a:gd name="connsiteX26" fmla="*/ 20782 w 1392382"/>
                  <a:gd name="connsiteY26" fmla="*/ 1724891 h 2140528"/>
                  <a:gd name="connsiteX27" fmla="*/ 62346 w 1392382"/>
                  <a:gd name="connsiteY27" fmla="*/ 1641764 h 2140528"/>
                  <a:gd name="connsiteX28" fmla="*/ 145473 w 1392382"/>
                  <a:gd name="connsiteY28" fmla="*/ 1537855 h 2140528"/>
                  <a:gd name="connsiteX29" fmla="*/ 477982 w 1392382"/>
                  <a:gd name="connsiteY29" fmla="*/ 1475509 h 2140528"/>
                  <a:gd name="connsiteX30" fmla="*/ 581891 w 1392382"/>
                  <a:gd name="connsiteY30" fmla="*/ 1496291 h 2140528"/>
                  <a:gd name="connsiteX31" fmla="*/ 685800 w 1392382"/>
                  <a:gd name="connsiteY31" fmla="*/ 1558637 h 2140528"/>
                  <a:gd name="connsiteX32" fmla="*/ 748146 w 1392382"/>
                  <a:gd name="connsiteY32" fmla="*/ 1579418 h 2140528"/>
                  <a:gd name="connsiteX33" fmla="*/ 810491 w 1392382"/>
                  <a:gd name="connsiteY33" fmla="*/ 1641764 h 2140528"/>
                  <a:gd name="connsiteX34" fmla="*/ 914400 w 1392382"/>
                  <a:gd name="connsiteY34" fmla="*/ 1828800 h 2140528"/>
                  <a:gd name="connsiteX35" fmla="*/ 935182 w 1392382"/>
                  <a:gd name="connsiteY35" fmla="*/ 1911928 h 2140528"/>
                  <a:gd name="connsiteX36" fmla="*/ 935182 w 1392382"/>
                  <a:gd name="connsiteY36" fmla="*/ 2098964 h 214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92382" h="2140528">
                    <a:moveTo>
                      <a:pt x="581891" y="207818"/>
                    </a:moveTo>
                    <a:cubicBezTo>
                      <a:pt x="616527" y="214745"/>
                      <a:pt x="651722" y="219306"/>
                      <a:pt x="685800" y="228600"/>
                    </a:cubicBezTo>
                    <a:cubicBezTo>
                      <a:pt x="728068" y="240128"/>
                      <a:pt x="767215" y="263331"/>
                      <a:pt x="810491" y="270164"/>
                    </a:cubicBezTo>
                    <a:cubicBezTo>
                      <a:pt x="899706" y="284251"/>
                      <a:pt x="990600" y="284019"/>
                      <a:pt x="1080655" y="290946"/>
                    </a:cubicBezTo>
                    <a:cubicBezTo>
                      <a:pt x="1139861" y="285564"/>
                      <a:pt x="1309007" y="306842"/>
                      <a:pt x="1371600" y="228600"/>
                    </a:cubicBezTo>
                    <a:cubicBezTo>
                      <a:pt x="1385284" y="211494"/>
                      <a:pt x="1385455" y="187037"/>
                      <a:pt x="1392382" y="166255"/>
                    </a:cubicBezTo>
                    <a:cubicBezTo>
                      <a:pt x="1382546" y="136747"/>
                      <a:pt x="1362266" y="57679"/>
                      <a:pt x="1330036" y="41564"/>
                    </a:cubicBezTo>
                    <a:cubicBezTo>
                      <a:pt x="1278943" y="16018"/>
                      <a:pt x="1163782" y="0"/>
                      <a:pt x="1163782" y="0"/>
                    </a:cubicBezTo>
                    <a:cubicBezTo>
                      <a:pt x="1129146" y="13855"/>
                      <a:pt x="1087948" y="16999"/>
                      <a:pt x="1059873" y="41564"/>
                    </a:cubicBezTo>
                    <a:cubicBezTo>
                      <a:pt x="1012501" y="83014"/>
                      <a:pt x="980973" y="195195"/>
                      <a:pt x="955964" y="249382"/>
                    </a:cubicBezTo>
                    <a:cubicBezTo>
                      <a:pt x="929810" y="306050"/>
                      <a:pt x="868822" y="402528"/>
                      <a:pt x="852055" y="477982"/>
                    </a:cubicBezTo>
                    <a:cubicBezTo>
                      <a:pt x="831592" y="570066"/>
                      <a:pt x="838094" y="602993"/>
                      <a:pt x="810491" y="685800"/>
                    </a:cubicBezTo>
                    <a:cubicBezTo>
                      <a:pt x="798694" y="721190"/>
                      <a:pt x="782782" y="755073"/>
                      <a:pt x="768927" y="789709"/>
                    </a:cubicBezTo>
                    <a:cubicBezTo>
                      <a:pt x="762000" y="831273"/>
                      <a:pt x="761471" y="874425"/>
                      <a:pt x="748146" y="914400"/>
                    </a:cubicBezTo>
                    <a:cubicBezTo>
                      <a:pt x="740248" y="938095"/>
                      <a:pt x="713154" y="952649"/>
                      <a:pt x="706582" y="976746"/>
                    </a:cubicBezTo>
                    <a:cubicBezTo>
                      <a:pt x="691887" y="1030627"/>
                      <a:pt x="695791" y="1088052"/>
                      <a:pt x="685800" y="1143000"/>
                    </a:cubicBezTo>
                    <a:cubicBezTo>
                      <a:pt x="681881" y="1164553"/>
                      <a:pt x="670331" y="1184094"/>
                      <a:pt x="665018" y="1205346"/>
                    </a:cubicBezTo>
                    <a:cubicBezTo>
                      <a:pt x="656451" y="1239614"/>
                      <a:pt x="652179" y="1274837"/>
                      <a:pt x="644236" y="1309255"/>
                    </a:cubicBezTo>
                    <a:cubicBezTo>
                      <a:pt x="631391" y="1364916"/>
                      <a:pt x="602673" y="1475509"/>
                      <a:pt x="602673" y="1475509"/>
                    </a:cubicBezTo>
                    <a:cubicBezTo>
                      <a:pt x="563195" y="1949247"/>
                      <a:pt x="619847" y="1563732"/>
                      <a:pt x="540327" y="1828800"/>
                    </a:cubicBezTo>
                    <a:cubicBezTo>
                      <a:pt x="530177" y="1862633"/>
                      <a:pt x="533892" y="1900431"/>
                      <a:pt x="519546" y="1932709"/>
                    </a:cubicBezTo>
                    <a:cubicBezTo>
                      <a:pt x="505479" y="1964360"/>
                      <a:pt x="477332" y="1987652"/>
                      <a:pt x="457200" y="2015837"/>
                    </a:cubicBezTo>
                    <a:cubicBezTo>
                      <a:pt x="442683" y="2036161"/>
                      <a:pt x="434600" y="2061927"/>
                      <a:pt x="415636" y="2078182"/>
                    </a:cubicBezTo>
                    <a:cubicBezTo>
                      <a:pt x="384968" y="2104469"/>
                      <a:pt x="346363" y="2119746"/>
                      <a:pt x="311727" y="2140528"/>
                    </a:cubicBezTo>
                    <a:cubicBezTo>
                      <a:pt x="106143" y="2119969"/>
                      <a:pt x="117855" y="2171154"/>
                      <a:pt x="20782" y="2015837"/>
                    </a:cubicBezTo>
                    <a:cubicBezTo>
                      <a:pt x="9172" y="1997261"/>
                      <a:pt x="6927" y="1974273"/>
                      <a:pt x="0" y="1953491"/>
                    </a:cubicBezTo>
                    <a:cubicBezTo>
                      <a:pt x="6927" y="1877291"/>
                      <a:pt x="5776" y="1799919"/>
                      <a:pt x="20782" y="1724891"/>
                    </a:cubicBezTo>
                    <a:cubicBezTo>
                      <a:pt x="26858" y="1694513"/>
                      <a:pt x="45162" y="1667541"/>
                      <a:pt x="62346" y="1641764"/>
                    </a:cubicBezTo>
                    <a:cubicBezTo>
                      <a:pt x="86950" y="1604858"/>
                      <a:pt x="109135" y="1563292"/>
                      <a:pt x="145473" y="1537855"/>
                    </a:cubicBezTo>
                    <a:cubicBezTo>
                      <a:pt x="219649" y="1485932"/>
                      <a:pt x="411787" y="1482129"/>
                      <a:pt x="477982" y="1475509"/>
                    </a:cubicBezTo>
                    <a:cubicBezTo>
                      <a:pt x="512618" y="1482436"/>
                      <a:pt x="549095" y="1483173"/>
                      <a:pt x="581891" y="1496291"/>
                    </a:cubicBezTo>
                    <a:cubicBezTo>
                      <a:pt x="619395" y="1511293"/>
                      <a:pt x="649672" y="1540573"/>
                      <a:pt x="685800" y="1558637"/>
                    </a:cubicBezTo>
                    <a:cubicBezTo>
                      <a:pt x="705393" y="1568434"/>
                      <a:pt x="727364" y="1572491"/>
                      <a:pt x="748146" y="1579418"/>
                    </a:cubicBezTo>
                    <a:cubicBezTo>
                      <a:pt x="768928" y="1600200"/>
                      <a:pt x="792447" y="1618565"/>
                      <a:pt x="810491" y="1641764"/>
                    </a:cubicBezTo>
                    <a:cubicBezTo>
                      <a:pt x="877712" y="1728192"/>
                      <a:pt x="890125" y="1743837"/>
                      <a:pt x="914400" y="1828800"/>
                    </a:cubicBezTo>
                    <a:cubicBezTo>
                      <a:pt x="922247" y="1856263"/>
                      <a:pt x="932991" y="1883450"/>
                      <a:pt x="935182" y="1911928"/>
                    </a:cubicBezTo>
                    <a:cubicBezTo>
                      <a:pt x="939964" y="1974090"/>
                      <a:pt x="935182" y="2036619"/>
                      <a:pt x="935182" y="209896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525DBB23-8BDA-9FEE-F7A6-E335675A47AF}"/>
                  </a:ext>
                </a:extLst>
              </p:cNvPr>
              <p:cNvSpPr/>
              <p:nvPr/>
            </p:nvSpPr>
            <p:spPr>
              <a:xfrm>
                <a:off x="-2763982" y="1931558"/>
                <a:ext cx="311727" cy="397747"/>
              </a:xfrm>
              <a:custGeom>
                <a:avLst/>
                <a:gdLst>
                  <a:gd name="connsiteX0" fmla="*/ 0 w 311727"/>
                  <a:gd name="connsiteY0" fmla="*/ 1151 h 397747"/>
                  <a:gd name="connsiteX1" fmla="*/ 187037 w 311727"/>
                  <a:gd name="connsiteY1" fmla="*/ 21933 h 397747"/>
                  <a:gd name="connsiteX2" fmla="*/ 166255 w 311727"/>
                  <a:gd name="connsiteY2" fmla="*/ 125842 h 397747"/>
                  <a:gd name="connsiteX3" fmla="*/ 124691 w 311727"/>
                  <a:gd name="connsiteY3" fmla="*/ 188187 h 397747"/>
                  <a:gd name="connsiteX4" fmla="*/ 83127 w 311727"/>
                  <a:gd name="connsiteY4" fmla="*/ 271315 h 397747"/>
                  <a:gd name="connsiteX5" fmla="*/ 103909 w 311727"/>
                  <a:gd name="connsiteY5" fmla="*/ 333660 h 397747"/>
                  <a:gd name="connsiteX6" fmla="*/ 228600 w 311727"/>
                  <a:gd name="connsiteY6" fmla="*/ 396006 h 397747"/>
                  <a:gd name="connsiteX7" fmla="*/ 311727 w 311727"/>
                  <a:gd name="connsiteY7" fmla="*/ 396006 h 39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1727" h="397747">
                    <a:moveTo>
                      <a:pt x="0" y="1151"/>
                    </a:moveTo>
                    <a:cubicBezTo>
                      <a:pt x="62346" y="8078"/>
                      <a:pt x="136853" y="-15705"/>
                      <a:pt x="187037" y="21933"/>
                    </a:cubicBezTo>
                    <a:cubicBezTo>
                      <a:pt x="215295" y="43126"/>
                      <a:pt x="178658" y="92769"/>
                      <a:pt x="166255" y="125842"/>
                    </a:cubicBezTo>
                    <a:cubicBezTo>
                      <a:pt x="157485" y="149228"/>
                      <a:pt x="137083" y="166501"/>
                      <a:pt x="124691" y="188187"/>
                    </a:cubicBezTo>
                    <a:cubicBezTo>
                      <a:pt x="109321" y="215085"/>
                      <a:pt x="96982" y="243606"/>
                      <a:pt x="83127" y="271315"/>
                    </a:cubicBezTo>
                    <a:cubicBezTo>
                      <a:pt x="90054" y="292097"/>
                      <a:pt x="90224" y="316554"/>
                      <a:pt x="103909" y="333660"/>
                    </a:cubicBezTo>
                    <a:cubicBezTo>
                      <a:pt x="125151" y="360213"/>
                      <a:pt x="194595" y="391148"/>
                      <a:pt x="228600" y="396006"/>
                    </a:cubicBezTo>
                    <a:cubicBezTo>
                      <a:pt x="256031" y="399925"/>
                      <a:pt x="284018" y="396006"/>
                      <a:pt x="311727" y="39600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EF85D637-78C0-D6C4-D5D5-D0C6B3808141}"/>
                  </a:ext>
                </a:extLst>
              </p:cNvPr>
              <p:cNvSpPr/>
              <p:nvPr/>
            </p:nvSpPr>
            <p:spPr>
              <a:xfrm>
                <a:off x="-3283527" y="2443672"/>
                <a:ext cx="503560" cy="403437"/>
              </a:xfrm>
              <a:custGeom>
                <a:avLst/>
                <a:gdLst>
                  <a:gd name="connsiteX0" fmla="*/ 0 w 503560"/>
                  <a:gd name="connsiteY0" fmla="*/ 29364 h 403437"/>
                  <a:gd name="connsiteX1" fmla="*/ 374072 w 503560"/>
                  <a:gd name="connsiteY1" fmla="*/ 29364 h 403437"/>
                  <a:gd name="connsiteX2" fmla="*/ 415636 w 503560"/>
                  <a:gd name="connsiteY2" fmla="*/ 91710 h 403437"/>
                  <a:gd name="connsiteX3" fmla="*/ 477982 w 503560"/>
                  <a:gd name="connsiteY3" fmla="*/ 154055 h 403437"/>
                  <a:gd name="connsiteX4" fmla="*/ 498763 w 503560"/>
                  <a:gd name="connsiteY4" fmla="*/ 403437 h 40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560" h="403437">
                    <a:moveTo>
                      <a:pt x="0" y="29364"/>
                    </a:moveTo>
                    <a:cubicBezTo>
                      <a:pt x="143916" y="582"/>
                      <a:pt x="192860" y="-18959"/>
                      <a:pt x="374072" y="29364"/>
                    </a:cubicBezTo>
                    <a:cubicBezTo>
                      <a:pt x="398206" y="35800"/>
                      <a:pt x="399646" y="72522"/>
                      <a:pt x="415636" y="91710"/>
                    </a:cubicBezTo>
                    <a:cubicBezTo>
                      <a:pt x="434451" y="114288"/>
                      <a:pt x="457200" y="133273"/>
                      <a:pt x="477982" y="154055"/>
                    </a:cubicBezTo>
                    <a:cubicBezTo>
                      <a:pt x="518477" y="275547"/>
                      <a:pt x="498763" y="194495"/>
                      <a:pt x="498763" y="40343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8A47A6A1-D5A6-5182-70B9-B8FB21268FD5}"/>
                  </a:ext>
                </a:extLst>
              </p:cNvPr>
              <p:cNvSpPr/>
              <p:nvPr/>
            </p:nvSpPr>
            <p:spPr>
              <a:xfrm>
                <a:off x="-2660073" y="2452255"/>
                <a:ext cx="84655" cy="332509"/>
              </a:xfrm>
              <a:custGeom>
                <a:avLst/>
                <a:gdLst>
                  <a:gd name="connsiteX0" fmla="*/ 0 w 84655"/>
                  <a:gd name="connsiteY0" fmla="*/ 0 h 332509"/>
                  <a:gd name="connsiteX1" fmla="*/ 62346 w 84655"/>
                  <a:gd name="connsiteY1" fmla="*/ 166254 h 332509"/>
                  <a:gd name="connsiteX2" fmla="*/ 83128 w 84655"/>
                  <a:gd name="connsiteY2" fmla="*/ 249381 h 332509"/>
                  <a:gd name="connsiteX3" fmla="*/ 83128 w 84655"/>
                  <a:gd name="connsiteY3" fmla="*/ 332509 h 33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55" h="332509">
                    <a:moveTo>
                      <a:pt x="0" y="0"/>
                    </a:moveTo>
                    <a:cubicBezTo>
                      <a:pt x="21959" y="54897"/>
                      <a:pt x="46057" y="109243"/>
                      <a:pt x="62346" y="166254"/>
                    </a:cubicBezTo>
                    <a:cubicBezTo>
                      <a:pt x="70193" y="193717"/>
                      <a:pt x="79585" y="221040"/>
                      <a:pt x="83128" y="249381"/>
                    </a:cubicBezTo>
                    <a:cubicBezTo>
                      <a:pt x="86565" y="276876"/>
                      <a:pt x="83128" y="304800"/>
                      <a:pt x="83128" y="33250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81178BCC-4E00-20CE-85D2-773BEEF9B745}"/>
                  </a:ext>
                </a:extLst>
              </p:cNvPr>
              <p:cNvSpPr/>
              <p:nvPr/>
            </p:nvSpPr>
            <p:spPr>
              <a:xfrm>
                <a:off x="-2826327" y="2971800"/>
                <a:ext cx="187036" cy="249382"/>
              </a:xfrm>
              <a:custGeom>
                <a:avLst/>
                <a:gdLst>
                  <a:gd name="connsiteX0" fmla="*/ 0 w 187036"/>
                  <a:gd name="connsiteY0" fmla="*/ 0 h 249382"/>
                  <a:gd name="connsiteX1" fmla="*/ 145472 w 187036"/>
                  <a:gd name="connsiteY1" fmla="*/ 187036 h 249382"/>
                  <a:gd name="connsiteX2" fmla="*/ 187036 w 187036"/>
                  <a:gd name="connsiteY2" fmla="*/ 249382 h 249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036" h="249382">
                    <a:moveTo>
                      <a:pt x="0" y="0"/>
                    </a:moveTo>
                    <a:cubicBezTo>
                      <a:pt x="224972" y="134982"/>
                      <a:pt x="573" y="-30312"/>
                      <a:pt x="145472" y="187036"/>
                    </a:cubicBezTo>
                    <a:lnTo>
                      <a:pt x="187036" y="249382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37D87BA7-2EB3-1F8A-CAC7-9E61B5E226DC}"/>
                </a:ext>
              </a:extLst>
            </p:cNvPr>
            <p:cNvSpPr/>
            <p:nvPr/>
          </p:nvSpPr>
          <p:spPr>
            <a:xfrm>
              <a:off x="4668253" y="5077326"/>
              <a:ext cx="168442" cy="24063"/>
            </a:xfrm>
            <a:custGeom>
              <a:avLst/>
              <a:gdLst>
                <a:gd name="connsiteX0" fmla="*/ 0 w 168442"/>
                <a:gd name="connsiteY0" fmla="*/ 0 h 24063"/>
                <a:gd name="connsiteX1" fmla="*/ 108284 w 168442"/>
                <a:gd name="connsiteY1" fmla="*/ 12032 h 24063"/>
                <a:gd name="connsiteX2" fmla="*/ 168442 w 168442"/>
                <a:gd name="connsiteY2" fmla="*/ 24063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442" h="24063">
                  <a:moveTo>
                    <a:pt x="0" y="0"/>
                  </a:moveTo>
                  <a:cubicBezTo>
                    <a:pt x="36095" y="4011"/>
                    <a:pt x="72332" y="6896"/>
                    <a:pt x="108284" y="12032"/>
                  </a:cubicBezTo>
                  <a:cubicBezTo>
                    <a:pt x="128528" y="14924"/>
                    <a:pt x="168442" y="24063"/>
                    <a:pt x="168442" y="2406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2993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0042DF-2A77-3C6F-3994-77ED0E8DB00F}"/>
              </a:ext>
            </a:extLst>
          </p:cNvPr>
          <p:cNvSpPr txBox="1"/>
          <p:nvPr/>
        </p:nvSpPr>
        <p:spPr>
          <a:xfrm>
            <a:off x="394854" y="187036"/>
            <a:ext cx="598516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ミス・コンテスト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（あなたは、このコンテストに参加してはいけません）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航空機のニアミス、医療ミス、潜水艦の浮上ミス、政治家の発言ミス（失言）、警察の捜査ミスなど、このところ、世の中ミスだらけ。他人のミスは重箱のスミをつつくように追及し、自分のミスはスミに追いやって隠したがる。ミスを見逃さないよう、いろいろなミスに登場願いました。どのミスがお好きですか？（下表の中にミスが１つある。スミズミまでみて、ミスごさないよう、ミスを見つけてください）</a:t>
            </a:r>
          </a:p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80C64E7-ED23-B3ED-8705-B52880B19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861109"/>
              </p:ext>
            </p:extLst>
          </p:nvPr>
        </p:nvGraphicFramePr>
        <p:xfrm>
          <a:off x="394854" y="3283526"/>
          <a:ext cx="5985164" cy="616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895">
                  <a:extLst>
                    <a:ext uri="{9D8B030D-6E8A-4147-A177-3AD203B41FA5}">
                      <a16:colId xmlns:a16="http://schemas.microsoft.com/office/drawing/2014/main" val="475520504"/>
                    </a:ext>
                  </a:extLst>
                </a:gridCol>
                <a:gridCol w="2882537">
                  <a:extLst>
                    <a:ext uri="{9D8B030D-6E8A-4147-A177-3AD203B41FA5}">
                      <a16:colId xmlns:a16="http://schemas.microsoft.com/office/drawing/2014/main" val="2260804292"/>
                    </a:ext>
                  </a:extLst>
                </a:gridCol>
                <a:gridCol w="2025732">
                  <a:extLst>
                    <a:ext uri="{9D8B030D-6E8A-4147-A177-3AD203B41FA5}">
                      <a16:colId xmlns:a16="http://schemas.microsoft.com/office/drawing/2014/main" val="1738813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ミスの種類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ミスの内容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ミスの再発防止策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25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ガッテン</a:t>
                      </a:r>
                    </a:p>
                    <a:p>
                      <a:pPr algn="l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ミス</a:t>
                      </a:r>
                    </a:p>
                    <a:p>
                      <a:pPr algn="l"/>
                      <a:endParaRPr kumimoji="1" lang="ja-JP" altLang="en-US" sz="16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そっかしい人が起こす早合点、合点承知のミス。一般的にはアクセルとブレーキを踏み間違えるようなケースで、場合によっては致命的な不良事故を起こすことになる。図面の読み間違い、部品の逆取付が代表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落ち着いて、しっかり確認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3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アマミス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よく知らない仕事を、中途半端な知識で行って起こす、「あー、まぁー」と曖昧さが起こすミス。</a:t>
                      </a:r>
                    </a:p>
                    <a:p>
                      <a:pPr algn="l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 my me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自分の仕事についてはプロであるはずと格好をつけて、うろ覚えや知ったかぶりをして失敗をする。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プロはプロらしく、わからないものは調べ、あいまいなものは確認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31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ja-JP" sz="1600" b="1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ワザミス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自分で知っていて故意に起こすミス。わざと起こすミス。このようなミスを犯す者は職場の敵だ。図面や標準と違う仕事をしていて、それが不良になった場合は、ワザミスといわれても仕方がない。</a:t>
                      </a: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このような人のいない職場づくり</a:t>
                      </a: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103886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33C7807-AB90-0FCA-B909-34D25988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142" y="4020568"/>
            <a:ext cx="1007124" cy="263401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51B097C-48B0-2F56-18FE-B2DB8230C27A}"/>
              </a:ext>
            </a:extLst>
          </p:cNvPr>
          <p:cNvSpPr/>
          <p:nvPr/>
        </p:nvSpPr>
        <p:spPr>
          <a:xfrm>
            <a:off x="2988801" y="9499426"/>
            <a:ext cx="8563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8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94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80C64E7-ED23-B3ED-8705-B52880B19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06522"/>
              </p:ext>
            </p:extLst>
          </p:nvPr>
        </p:nvGraphicFramePr>
        <p:xfrm>
          <a:off x="394854" y="224239"/>
          <a:ext cx="5985164" cy="875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895">
                  <a:extLst>
                    <a:ext uri="{9D8B030D-6E8A-4147-A177-3AD203B41FA5}">
                      <a16:colId xmlns:a16="http://schemas.microsoft.com/office/drawing/2014/main" val="475520504"/>
                    </a:ext>
                  </a:extLst>
                </a:gridCol>
                <a:gridCol w="2882537">
                  <a:extLst>
                    <a:ext uri="{9D8B030D-6E8A-4147-A177-3AD203B41FA5}">
                      <a16:colId xmlns:a16="http://schemas.microsoft.com/office/drawing/2014/main" val="2260804292"/>
                    </a:ext>
                  </a:extLst>
                </a:gridCol>
                <a:gridCol w="2025732">
                  <a:extLst>
                    <a:ext uri="{9D8B030D-6E8A-4147-A177-3AD203B41FA5}">
                      <a16:colId xmlns:a16="http://schemas.microsoft.com/office/drawing/2014/main" val="1738813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ミスの種類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ミスの内容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ミスの再発防止策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25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チラミス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チラリとものを見ただけで判断し、実際には見間違えているというミス。しっかりと図面や物を見ないでミスをして損をすること。</a:t>
                      </a:r>
                      <a:endParaRPr lang="ja-JP" sz="2000" kern="10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しっかり図面を読み、しっかり物を見る習慣</a:t>
                      </a:r>
                      <a:endParaRPr lang="ja-JP" sz="2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3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アレミス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自分でも予期せぬ行動をして、アレっ！という間もなくミスや誤動作をしてしまう失敗。人間である以上、避けられないことではあるが、再発防止に努めたい。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ポカよけを工夫して、二度と起さ</a:t>
                      </a:r>
                    </a:p>
                    <a:p>
                      <a:pPr algn="l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ない工夫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31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600" b="1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ニブミス</a:t>
                      </a:r>
                      <a:endParaRPr lang="ja-JP" sz="1600" b="1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反応の遅れや、動作が遅いために発生する失敗。反射神経の鈍い人や、未熟練者に多い不良である。</a:t>
                      </a:r>
                    </a:p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免許取りたての人がブレーキを踏み遅れるたぐいミス。</a:t>
                      </a: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繰り返しの訓練</a:t>
                      </a:r>
                    </a:p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適正にあった作業は位置</a:t>
                      </a: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103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600" b="1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ポカミス</a:t>
                      </a:r>
                      <a:endParaRPr lang="ja-JP" sz="1600" b="1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自分がどうしてこんな失敗をしたのかわからないで発生するミス。</a:t>
                      </a:r>
                    </a:p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信号を見落としたり、電車に乗り違えたりする例。</a:t>
                      </a: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作業に集中する</a:t>
                      </a:r>
                    </a:p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正しい動作以外できないよう習慣づけする訓練、ポカヨケの工夫</a:t>
                      </a: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87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600" b="1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ウッカリ</a:t>
                      </a:r>
                    </a:p>
                    <a:p>
                      <a:pPr algn="l"/>
                      <a:r>
                        <a:rPr lang="ja-JP" altLang="en-US" sz="1600" b="1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ミス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知っているのに、うっかりネジを締め忘れたり、部品の取りつけ違いをするミス。</a:t>
                      </a:r>
                    </a:p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旅行に出かけるのに、チケットを忘れるなど、誰にでもあるミス。</a:t>
                      </a: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しっかり確認をしながら仕事をする</a:t>
                      </a: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09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600" b="1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カッテ</a:t>
                      </a:r>
                    </a:p>
                    <a:p>
                      <a:pPr algn="l"/>
                      <a:r>
                        <a:rPr lang="ja-JP" altLang="en-US" sz="1600" b="1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スミ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この程度ならよかろうと、自分勝手に決め込み、規格・基準を無視したことによって起こる失敗。</a:t>
                      </a:r>
                    </a:p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車のスピード違反などルールを守らないミス。</a:t>
                      </a: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altLang="ja-JP" sz="16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altLang="ja-JP" sz="16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altLang="ja-JP" sz="16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ルールを守る</a:t>
                      </a:r>
                      <a:endParaRPr lang="en-US" altLang="ja-JP" sz="16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ことが全ての</a:t>
                      </a:r>
                      <a:endParaRPr lang="en-US" altLang="ja-JP" sz="16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基本</a:t>
                      </a: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656479"/>
                  </a:ext>
                </a:extLst>
              </a:tr>
            </a:tbl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072074E8-0064-6DCA-FC50-438CBC4E9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977" y="2345227"/>
            <a:ext cx="878037" cy="10057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184F5C3-D164-3240-7FA5-E45E21797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095" y="6555022"/>
            <a:ext cx="878037" cy="251359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306505-A21B-497A-0DCC-559AD54887C2}"/>
              </a:ext>
            </a:extLst>
          </p:cNvPr>
          <p:cNvSpPr/>
          <p:nvPr/>
        </p:nvSpPr>
        <p:spPr>
          <a:xfrm>
            <a:off x="2988801" y="9499426"/>
            <a:ext cx="8563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9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71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7E3A74-EB60-38F5-0F72-E231BCF9EB12}"/>
              </a:ext>
            </a:extLst>
          </p:cNvPr>
          <p:cNvSpPr txBox="1"/>
          <p:nvPr/>
        </p:nvSpPr>
        <p:spPr>
          <a:xfrm>
            <a:off x="187036" y="207818"/>
            <a:ext cx="6483928" cy="960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顔の中のけんか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まず口が口火を切って文句を言った。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くち「一番働いている俺が顔の一番下にいるのが面白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くない」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はな「私が臭いをかいでいるから、口に嫌な物が入ら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なくてすむのだ」</a:t>
            </a: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と、鼻であしらったので、口と鼻が口論となった。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そして、口と鼻が目に向かって文句を言った。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口鼻「それにしても、俺たちの上にいる目の奴メ、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俺たちを見下しやがって目立ちたがりやメ、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癪にさわる、鼻持ちならぬ奴だ」</a:t>
            </a: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その様子を、目を凝らして見ていた目が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  「そんなに目くじらを立てるなよ、拙者が上にいる</a:t>
            </a:r>
          </a:p>
          <a:p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からつまづいて転ぶこともなくいられるのだ。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もっとありがたく思えよ。大目に見ろよ」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今度は、口と鼻と目が眉毛に対して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口鼻目「それにしても、お前は楽でいいよな」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眉毛「その通りです。皆さんのお陰で楽をさせていた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だいています」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と、眉は眉をひそめることも、眉を曇らせることも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なく笑った。すると、いままで怒っていた口・鼻・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目も一緒になって笑って、笑顔になった。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その一部始終を、耳をそばだてて聞いていた耳が、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周りに聞こえるような大声で怒鳴った。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みみ「皆さんはいいよな！口も鼻も目も眉もみんな顔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の正面にあるのだもの！」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9328F16-0330-04B5-20AA-E31177F2312C}"/>
              </a:ext>
            </a:extLst>
          </p:cNvPr>
          <p:cNvSpPr/>
          <p:nvPr/>
        </p:nvSpPr>
        <p:spPr>
          <a:xfrm>
            <a:off x="2909452" y="9499426"/>
            <a:ext cx="1015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97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7E3A74-EB60-38F5-0F72-E231BCF9EB12}"/>
              </a:ext>
            </a:extLst>
          </p:cNvPr>
          <p:cNvSpPr txBox="1"/>
          <p:nvPr/>
        </p:nvSpPr>
        <p:spPr>
          <a:xfrm>
            <a:off x="187036" y="207818"/>
            <a:ext cx="6483928" cy="9633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みみ「わたしは、顔の横の方に追いやられて寂しいも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のだ！」「冬は寒い風をまともに受けるし、熱い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ものを触った主人の手が耳たぶに冷やしにくる、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重いめがねは掛けられるなど、耳が痛い」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といつものように、耳に胼胝が出来るほどに文句を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たらたらと述べた。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耳を傾けて聴いていた口・鼻・目・眉は、耳のその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勢いに耳順、牛耳られそうになった。･･････が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くち「耳が聞こえなかったら、私は喋られない。マス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クをかけるのも耳のお陰」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め  「眼鏡だけでなく、目が病気になったときも、眼帯</a:t>
            </a:r>
          </a:p>
          <a:p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を耳にかけさせてもらっています」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はな「耳鼻科の病院があるように、もともと耳と鼻は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仲が良い。互いに通じているはずだ」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まゆ「耳が、顔の横にあるから良いのだ。もし、耳が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顔の正面にあったら･･･････、電話をかけるとき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不便だ。口のそばにあったらうるさいし、話が混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線してしまう」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口鼻目眉「耳さんがいるお陰で私たちは助かっている。</a:t>
            </a:r>
          </a:p>
          <a:p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感謝しています」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みんな「そうか、みんなそれぞれ大切なものなのだ。</a:t>
            </a:r>
          </a:p>
          <a:p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そして、みんな助け合っているのだ」</a:t>
            </a: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と、みんな仲良く満面の笑みを浮かべながら、口は大きな口を開け、鼻は鼻孔を広げ、目は優しい細目になって、眉は美しい三日月眉になり、破顔一笑。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「わっはっは･･･」「げらげら･･･」と笑い声がいつまでも、いつまでも絶えることなく、耳に聞こえ、楽しい余韻が耳に残っていたと･･････さ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めでたし、目出たし、笑う顔には福が来る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E0EFD8-FEE4-2EF1-3473-47D777B745D2}"/>
              </a:ext>
            </a:extLst>
          </p:cNvPr>
          <p:cNvSpPr/>
          <p:nvPr/>
        </p:nvSpPr>
        <p:spPr>
          <a:xfrm>
            <a:off x="2909452" y="9499426"/>
            <a:ext cx="1015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11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76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62DC20-7158-3882-D880-87B903F82A7C}"/>
              </a:ext>
            </a:extLst>
          </p:cNvPr>
          <p:cNvSpPr txBox="1"/>
          <p:nvPr/>
        </p:nvSpPr>
        <p:spPr>
          <a:xfrm>
            <a:off x="477982" y="62816"/>
            <a:ext cx="5922818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十一の心は志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今月は１１月、１１は１０＋１、十プラス一である。十は、十分・十全・十方ということばの通り、完全、充実、すべて、全体を意味する。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手や足の指が十本であるように、充分足りているのに、これにプラス１することは、余分なのか、余計なものか、それとも、より以上、もう一歩、更なる上を目指したものか。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十と一を組み合わせると「士」という字になる。武士、力士、兵士、紳士など、つわもの、学徳の立派な人をさす。十一の心と書いて「志」という字になる。十一（トウ・イツ＝統一）の心と読める。自分の気持ちを表して物を贈るときに、「志」と書いて袋に入れて贈る。プラス１の人、自分の心の目指すところ、相手に寄せる情愛という意味が、１１にはこめられている。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十一は苦渋の次に来る。九・十・十一・・・・・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生は十一の心の「志」を立て、それを達成するために必要な心構えを収める「１１の袋」を大切にせよと、昔誰かに聞いたことを思い出した。まだ、志半ばだが、その袋がほころびたりしていないかを確認してみたい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36F1469-8AB6-D449-BAFC-D495B37BF457}"/>
              </a:ext>
            </a:extLst>
          </p:cNvPr>
          <p:cNvSpPr/>
          <p:nvPr/>
        </p:nvSpPr>
        <p:spPr>
          <a:xfrm>
            <a:off x="1241784" y="6987789"/>
            <a:ext cx="74892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十</a:t>
            </a:r>
            <a:endParaRPr lang="en-US" altLang="ja-JP" sz="44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</a:t>
            </a:r>
            <a:endParaRPr lang="en-US" altLang="ja-JP" sz="4400" b="1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b="1" cap="none" spc="0" dirty="0">
                <a:ln w="0"/>
                <a:solidFill>
                  <a:srgbClr val="FF7D7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4FF9B5-7E8C-A091-E2F2-DD96109B98F9}"/>
              </a:ext>
            </a:extLst>
          </p:cNvPr>
          <p:cNvSpPr/>
          <p:nvPr/>
        </p:nvSpPr>
        <p:spPr>
          <a:xfrm>
            <a:off x="3214233" y="7925490"/>
            <a:ext cx="748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0"/>
                <a:solidFill>
                  <a:srgbClr val="FF5D5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4B65CAAE-2334-CB98-ACB6-077F14BAF27C}"/>
              </a:ext>
            </a:extLst>
          </p:cNvPr>
          <p:cNvSpPr/>
          <p:nvPr/>
        </p:nvSpPr>
        <p:spPr>
          <a:xfrm>
            <a:off x="2294026" y="7533332"/>
            <a:ext cx="748923" cy="61605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16DA2C-0D57-4C9C-B9A3-8C31D7E88406}"/>
              </a:ext>
            </a:extLst>
          </p:cNvPr>
          <p:cNvSpPr/>
          <p:nvPr/>
        </p:nvSpPr>
        <p:spPr>
          <a:xfrm>
            <a:off x="4866567" y="7533332"/>
            <a:ext cx="748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志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36B65C3-37FD-029A-ACDC-B28B1121F4B1}"/>
              </a:ext>
            </a:extLst>
          </p:cNvPr>
          <p:cNvSpPr/>
          <p:nvPr/>
        </p:nvSpPr>
        <p:spPr>
          <a:xfrm>
            <a:off x="3214232" y="7071919"/>
            <a:ext cx="748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士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06BA72A5-4A3C-40BF-7166-5FE32F57D9B6}"/>
              </a:ext>
            </a:extLst>
          </p:cNvPr>
          <p:cNvSpPr/>
          <p:nvPr/>
        </p:nvSpPr>
        <p:spPr>
          <a:xfrm>
            <a:off x="4118372" y="7533332"/>
            <a:ext cx="748923" cy="61605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37F3BCA-798A-38CC-5E47-BF870581F7F9}"/>
              </a:ext>
            </a:extLst>
          </p:cNvPr>
          <p:cNvSpPr/>
          <p:nvPr/>
        </p:nvSpPr>
        <p:spPr>
          <a:xfrm>
            <a:off x="2909452" y="9499426"/>
            <a:ext cx="1015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12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5B62302-EEC1-4744-E001-EEDC0D74B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900" y="7849849"/>
            <a:ext cx="606582" cy="2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5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0390E61C-052F-2262-8E9F-8E6FCE0C58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82" t="18713" r="18361" b="17193"/>
          <a:stretch/>
        </p:blipFill>
        <p:spPr>
          <a:xfrm>
            <a:off x="2526796" y="319837"/>
            <a:ext cx="1642841" cy="168591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DEF8832-0A21-480C-AA3C-53FB714E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82" t="18713" r="18361" b="17193"/>
          <a:stretch/>
        </p:blipFill>
        <p:spPr>
          <a:xfrm>
            <a:off x="4517108" y="319837"/>
            <a:ext cx="1642841" cy="168591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EB94902-1BE7-2FF5-26CA-8B708718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82" t="18713" r="18361" b="17193"/>
          <a:stretch/>
        </p:blipFill>
        <p:spPr>
          <a:xfrm>
            <a:off x="627066" y="319837"/>
            <a:ext cx="1642841" cy="168591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D45E5B-DD38-6107-9D33-7021CD7DFF5D}"/>
              </a:ext>
            </a:extLst>
          </p:cNvPr>
          <p:cNvSpPr/>
          <p:nvPr/>
        </p:nvSpPr>
        <p:spPr>
          <a:xfrm>
            <a:off x="910050" y="1035103"/>
            <a:ext cx="10511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胃袋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B8B2301-57D3-0EAD-49E2-D5EF74776DB8}"/>
              </a:ext>
            </a:extLst>
          </p:cNvPr>
          <p:cNvSpPr/>
          <p:nvPr/>
        </p:nvSpPr>
        <p:spPr>
          <a:xfrm>
            <a:off x="2809782" y="1058323"/>
            <a:ext cx="10511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お袋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FB6750-47BD-92DC-529A-03C7DB4326E9}"/>
              </a:ext>
            </a:extLst>
          </p:cNvPr>
          <p:cNvSpPr/>
          <p:nvPr/>
        </p:nvSpPr>
        <p:spPr>
          <a:xfrm>
            <a:off x="4800094" y="1010197"/>
            <a:ext cx="1051130" cy="9784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400"/>
              </a:lnSpc>
            </a:pPr>
            <a:r>
              <a:rPr lang="ja-JP" alt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給料袋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31F68AE-5650-5FA3-2AE0-33F0BE6563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82" t="18713" r="18361" b="17193"/>
          <a:stretch/>
        </p:blipFill>
        <p:spPr>
          <a:xfrm>
            <a:off x="573633" y="2879218"/>
            <a:ext cx="1642841" cy="1685912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6B514EF-5E2B-ACA4-BBA4-0064AE3D4FE7}"/>
              </a:ext>
            </a:extLst>
          </p:cNvPr>
          <p:cNvSpPr/>
          <p:nvPr/>
        </p:nvSpPr>
        <p:spPr>
          <a:xfrm>
            <a:off x="847876" y="3566480"/>
            <a:ext cx="1051130" cy="9784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400"/>
              </a:lnSpc>
            </a:pPr>
            <a:r>
              <a:rPr lang="ja-JP" altLang="en-US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堪忍</a:t>
            </a:r>
            <a:r>
              <a:rPr lang="ja-JP" alt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袋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C6E442F-D53A-4134-2E40-A6B14411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82" t="18713" r="18361" b="17193"/>
          <a:stretch/>
        </p:blipFill>
        <p:spPr>
          <a:xfrm>
            <a:off x="2679826" y="2879218"/>
            <a:ext cx="1642841" cy="168591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104348A-8FC1-CC57-DE13-56DFB700A9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82" t="18713" r="18361" b="17193"/>
          <a:stretch/>
        </p:blipFill>
        <p:spPr>
          <a:xfrm>
            <a:off x="4609350" y="2928945"/>
            <a:ext cx="1642841" cy="168591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D1579C2-27E3-6283-7226-C7262D83A5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82" t="18713" r="18361" b="17193"/>
          <a:stretch/>
        </p:blipFill>
        <p:spPr>
          <a:xfrm>
            <a:off x="573633" y="5212220"/>
            <a:ext cx="1642841" cy="168591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193A4E3-41AC-AA21-08EF-DD5475DF7A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82" t="18713" r="18361" b="17193"/>
          <a:stretch/>
        </p:blipFill>
        <p:spPr>
          <a:xfrm>
            <a:off x="2679826" y="5212220"/>
            <a:ext cx="1642841" cy="168591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EDFD8BD-332E-1AB4-A847-7B0A1183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82" t="18713" r="18361" b="17193"/>
          <a:stretch/>
        </p:blipFill>
        <p:spPr>
          <a:xfrm>
            <a:off x="4609350" y="5197779"/>
            <a:ext cx="1642841" cy="168591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B601684-49B3-0A1F-EE93-6C206010DC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82" t="18713" r="18361" b="17193"/>
          <a:stretch/>
        </p:blipFill>
        <p:spPr>
          <a:xfrm>
            <a:off x="955423" y="7481673"/>
            <a:ext cx="1642841" cy="168591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383D662-B7B2-0081-0842-04803307BF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82" t="18713" r="18361" b="17193"/>
          <a:stretch/>
        </p:blipFill>
        <p:spPr>
          <a:xfrm>
            <a:off x="3997298" y="7437956"/>
            <a:ext cx="1642841" cy="1685912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8CE76F6-7C8F-4360-8019-BDF9E4DAC1D3}"/>
              </a:ext>
            </a:extLst>
          </p:cNvPr>
          <p:cNvSpPr/>
          <p:nvPr/>
        </p:nvSpPr>
        <p:spPr>
          <a:xfrm>
            <a:off x="4892333" y="3735230"/>
            <a:ext cx="10511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情袋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A072F5-E323-6C22-3F4A-5936856520E5}"/>
              </a:ext>
            </a:extLst>
          </p:cNvPr>
          <p:cNvSpPr/>
          <p:nvPr/>
        </p:nvSpPr>
        <p:spPr>
          <a:xfrm>
            <a:off x="2927596" y="3576478"/>
            <a:ext cx="1051130" cy="9784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400"/>
              </a:lnSpc>
            </a:pPr>
            <a:r>
              <a:rPr lang="ja-JP" alt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知恵</a:t>
            </a:r>
            <a:r>
              <a:rPr lang="ja-JP" alt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袋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A70E491-A0DA-FC00-7512-AE1996147EA3}"/>
              </a:ext>
            </a:extLst>
          </p:cNvPr>
          <p:cNvSpPr/>
          <p:nvPr/>
        </p:nvSpPr>
        <p:spPr>
          <a:xfrm>
            <a:off x="4906479" y="5913226"/>
            <a:ext cx="10511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手袋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37284B4-C8FA-C2E9-2C18-29F1698C47D8}"/>
              </a:ext>
            </a:extLst>
          </p:cNvPr>
          <p:cNvSpPr/>
          <p:nvPr/>
        </p:nvSpPr>
        <p:spPr>
          <a:xfrm>
            <a:off x="856617" y="5913226"/>
            <a:ext cx="1051130" cy="9784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400"/>
              </a:lnSpc>
            </a:pPr>
            <a:r>
              <a:rPr lang="ja-JP" altLang="en-US" sz="32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お守り</a:t>
            </a:r>
            <a:r>
              <a:rPr lang="ja-JP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袋</a:t>
            </a:r>
            <a:endParaRPr lang="ja-JP" alt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77F5224-5006-5AA8-373F-C07F37F30D51}"/>
              </a:ext>
            </a:extLst>
          </p:cNvPr>
          <p:cNvSpPr/>
          <p:nvPr/>
        </p:nvSpPr>
        <p:spPr>
          <a:xfrm>
            <a:off x="2926298" y="5913225"/>
            <a:ext cx="1051130" cy="9784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400"/>
              </a:lnSpc>
            </a:pPr>
            <a:r>
              <a:rPr lang="ja-JP" altLang="en-US" sz="3200" b="1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匂い</a:t>
            </a:r>
            <a:r>
              <a:rPr lang="ja-JP" alt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袋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5E81FA7-3490-24B3-C6C3-4C510DE6B992}"/>
              </a:ext>
            </a:extLst>
          </p:cNvPr>
          <p:cNvSpPr/>
          <p:nvPr/>
        </p:nvSpPr>
        <p:spPr>
          <a:xfrm>
            <a:off x="1238406" y="8260102"/>
            <a:ext cx="10511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福</a:t>
            </a:r>
            <a:r>
              <a:rPr lang="ja-JP" alt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袋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D1BB0F0-2EC7-3CA5-F9C1-7B2B172935F6}"/>
              </a:ext>
            </a:extLst>
          </p:cNvPr>
          <p:cNvSpPr/>
          <p:nvPr/>
        </p:nvSpPr>
        <p:spPr>
          <a:xfrm>
            <a:off x="4257660" y="8122644"/>
            <a:ext cx="1051130" cy="9784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400"/>
              </a:lnSpc>
            </a:pPr>
            <a:r>
              <a:rPr lang="ja-JP" alt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大入り</a:t>
            </a:r>
            <a:r>
              <a:rPr lang="ja-JP" alt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袋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2986CC0-09FD-43B3-8E07-EC94C2AAD361}"/>
              </a:ext>
            </a:extLst>
          </p:cNvPr>
          <p:cNvSpPr/>
          <p:nvPr/>
        </p:nvSpPr>
        <p:spPr>
          <a:xfrm>
            <a:off x="2909453" y="9499426"/>
            <a:ext cx="1015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13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D8B01465-DF03-2F42-4C90-185410FF3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88441"/>
              </p:ext>
            </p:extLst>
          </p:nvPr>
        </p:nvGraphicFramePr>
        <p:xfrm>
          <a:off x="508137" y="321316"/>
          <a:ext cx="5887452" cy="938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484">
                  <a:extLst>
                    <a:ext uri="{9D8B030D-6E8A-4147-A177-3AD203B41FA5}">
                      <a16:colId xmlns:a16="http://schemas.microsoft.com/office/drawing/2014/main" val="1357371807"/>
                    </a:ext>
                  </a:extLst>
                </a:gridCol>
                <a:gridCol w="981242">
                  <a:extLst>
                    <a:ext uri="{9D8B030D-6E8A-4147-A177-3AD203B41FA5}">
                      <a16:colId xmlns:a16="http://schemas.microsoft.com/office/drawing/2014/main" val="2497948162"/>
                    </a:ext>
                  </a:extLst>
                </a:gridCol>
                <a:gridCol w="981242">
                  <a:extLst>
                    <a:ext uri="{9D8B030D-6E8A-4147-A177-3AD203B41FA5}">
                      <a16:colId xmlns:a16="http://schemas.microsoft.com/office/drawing/2014/main" val="426652052"/>
                    </a:ext>
                  </a:extLst>
                </a:gridCol>
                <a:gridCol w="1962484">
                  <a:extLst>
                    <a:ext uri="{9D8B030D-6E8A-4147-A177-3AD203B41FA5}">
                      <a16:colId xmlns:a16="http://schemas.microsoft.com/office/drawing/2014/main" val="1221405298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したたかに生きるために、まず健康であれ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親を大切に、心の港、よりどころを持て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コスト意識、経済性を知れ、金は天下の回り者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145243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我慢してチャンスをつかめ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心の友、人生の師を持て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情報を持て、自分の情を、状に書け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011823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目標、先輩を持て、道しるべ、助言をもらえ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知性と教養が香る魅力を醸し出せ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専門技術、セールスポイントなど手　　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腕を持て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517623"/>
                  </a:ext>
                </a:extLst>
              </a:tr>
              <a:tr h="1828800">
                <a:tc gridSpan="2">
                  <a:txBody>
                    <a:bodyPr/>
                    <a:lstStyle/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皆と幸福を分かち合え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異質を取り込む大きな袋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（包容力）を持て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68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473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58ED7F-D824-68F0-ECAB-2FFFFE7DEAF1}"/>
              </a:ext>
            </a:extLst>
          </p:cNvPr>
          <p:cNvSpPr txBox="1"/>
          <p:nvPr/>
        </p:nvSpPr>
        <p:spPr>
          <a:xfrm>
            <a:off x="207820" y="207817"/>
            <a:ext cx="6733305" cy="975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人生にかけるものさまざま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シドニーオリンピックでは、高橋尚子選手が女子マラソンで、見事優勝した。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小出監督との師弟コンビがすばらしい。「かけっこ」の大好きな尚子選手は、良き指導者にめぐりあえた。監督は、彼女の素質に賭けた。褒め言葉をかけ、手塩にかけて指導し、見事に開花した。４２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１９５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Km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を駆けた。そして、金メダルを首に掛けた。見事だった！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昇るために		かけるもの	→はしご</a:t>
            </a:r>
          </a:p>
          <a:p>
            <a:r>
              <a:rPr lang="ja-JP" altLang="en-US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緊急時、遠方より	かけるもの	→電話</a:t>
            </a:r>
          </a:p>
          <a:p>
            <a:r>
              <a:rPr lang="ja-JP" altLang="en-US" sz="2000" dirty="0">
                <a:solidFill>
                  <a:srgbClr val="FF5D5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見にくくなったら	かけるもの	→めがね</a:t>
            </a:r>
          </a:p>
          <a:p>
            <a:r>
              <a:rPr lang="ja-JP" altLang="en-US" sz="2000" dirty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寝る前に		かけるもの	→ふとん</a:t>
            </a:r>
          </a:p>
          <a:p>
            <a:r>
              <a:rPr lang="ja-JP" altLang="en-US" sz="20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嫌な顔をされて	かけるもの	→迷惑</a:t>
            </a:r>
          </a:p>
          <a:p>
            <a:r>
              <a:rPr lang="ja-JP" altLang="en-US" sz="20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割ってからご飯に	かけるもの	→生卵</a:t>
            </a:r>
          </a:p>
          <a:p>
            <a:r>
              <a:rPr lang="ja-JP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満ちたら		かけるもの	→満月、望月</a:t>
            </a:r>
          </a:p>
          <a:p>
            <a:r>
              <a:rPr lang="ja-JP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落ちたら		かけるもの	→ガラス、陶磁器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	死ぬ気になって	かけるもの	→命</a:t>
            </a:r>
          </a:p>
          <a:p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死ぬ前に		かけるもの	→生命保険</a:t>
            </a:r>
          </a:p>
          <a:p>
            <a:r>
              <a:rPr lang="ja-JP" altLang="en-US" sz="2000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仕組んで		かけるもの	→罠、ペテン</a:t>
            </a:r>
          </a:p>
          <a:p>
            <a:r>
              <a:rPr lang="ja-JP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自慢・得意になって	かけるもの	→鼻</a:t>
            </a:r>
          </a:p>
          <a:p>
            <a:r>
              <a:rPr lang="ja-JP" altLang="en-US" sz="20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木・花・植物栽培にかけるもの	→肥、水、土</a:t>
            </a:r>
          </a:p>
          <a:p>
            <a:r>
              <a:rPr lang="ja-JP" altLang="en-US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人を育てるためにかけるもの→目、声、手塩、愛情</a:t>
            </a:r>
          </a:p>
          <a:p>
            <a:r>
              <a:rPr lang="ja-JP" altLang="en-US" sz="20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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かけるものに	かけるもの	→競馬</a:t>
            </a: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似顔絵 – TerumiGallery">
            <a:extLst>
              <a:ext uri="{FF2B5EF4-FFF2-40B4-BE49-F238E27FC236}">
                <a16:creationId xmlns:a16="http://schemas.microsoft.com/office/drawing/2014/main" id="{1877F770-5591-3228-4BA6-45C9A22A6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1" r="5455"/>
          <a:stretch/>
        </p:blipFill>
        <p:spPr bwMode="auto">
          <a:xfrm>
            <a:off x="207820" y="2907286"/>
            <a:ext cx="6483926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8579C1F-9EFB-81EA-FB06-E1A4BF18D93D}"/>
              </a:ext>
            </a:extLst>
          </p:cNvPr>
          <p:cNvSpPr/>
          <p:nvPr/>
        </p:nvSpPr>
        <p:spPr>
          <a:xfrm>
            <a:off x="1035543" y="2907286"/>
            <a:ext cx="535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endParaRPr lang="ja-JP" alt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EA2F42F-E3D0-5F1A-A558-C1C1B6DEBE03}"/>
              </a:ext>
            </a:extLst>
          </p:cNvPr>
          <p:cNvSpPr/>
          <p:nvPr/>
        </p:nvSpPr>
        <p:spPr>
          <a:xfrm>
            <a:off x="2537159" y="2907286"/>
            <a:ext cx="7328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endParaRPr lang="ja-JP" alt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F67F34C-6B53-5A7A-6A3D-47A7565AEA0F}"/>
              </a:ext>
            </a:extLst>
          </p:cNvPr>
          <p:cNvSpPr/>
          <p:nvPr/>
        </p:nvSpPr>
        <p:spPr>
          <a:xfrm>
            <a:off x="3863644" y="2907285"/>
            <a:ext cx="407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lang="ja-JP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1854C6-312D-05AE-4BAA-C1846D708B81}"/>
              </a:ext>
            </a:extLst>
          </p:cNvPr>
          <p:cNvSpPr/>
          <p:nvPr/>
        </p:nvSpPr>
        <p:spPr>
          <a:xfrm>
            <a:off x="5068990" y="2935042"/>
            <a:ext cx="407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endParaRPr lang="ja-JP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A41FB73-8CFF-0095-AE2A-87389323102E}"/>
              </a:ext>
            </a:extLst>
          </p:cNvPr>
          <p:cNvSpPr/>
          <p:nvPr/>
        </p:nvSpPr>
        <p:spPr>
          <a:xfrm>
            <a:off x="6242697" y="2884922"/>
            <a:ext cx="4074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lang="ja-JP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FAE6991-2EA1-DCC1-1B2F-FDE8CE3CB0B2}"/>
              </a:ext>
            </a:extLst>
          </p:cNvPr>
          <p:cNvSpPr/>
          <p:nvPr/>
        </p:nvSpPr>
        <p:spPr>
          <a:xfrm>
            <a:off x="2909453" y="9499426"/>
            <a:ext cx="1015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14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944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7A3F55-F642-7CD9-EEB1-33098AC7356C}"/>
              </a:ext>
            </a:extLst>
          </p:cNvPr>
          <p:cNvSpPr txBox="1"/>
          <p:nvPr/>
        </p:nvSpPr>
        <p:spPr>
          <a:xfrm>
            <a:off x="270164" y="187038"/>
            <a:ext cx="631767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なぞかけ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「○とかけて△と解く。その心は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」という、おなじみの言葉遊び。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発音系なぞかけ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（例）「あくび」とかけて「トコロテン」ととく、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　　　そのこころは「疲れ（突かれ）たら、出る。」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ツカレという発音が「疲れ」と「突かれ」の２つの別の言葉にかかっています。同音異義語でオチをつけるかたちですね。こういうのを”発音系”なぞかけと呼びます。</a:t>
            </a: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意味系なぞかけ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（例）「ホームページ」とかけて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「フィギュアスケート」ととく、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そのこころは「リンクでとびます。」</a:t>
            </a: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こころの「リンクでとびます。」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「ホームページ」と「フィギュアスケート」の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共通点を指摘していますが、この「リンクでとぶ」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は全く違う２つの意味を持っています。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こういうのを”意味系”なぞかけと名づけました。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誰もが気づかないような、２つの意味を持つ言葉を提示することが面白さにつながります。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「マラソン」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とかけて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B87C9C7-6343-048F-4BC0-D7F9CB6F5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93" b="96887" l="9694" r="89796">
                        <a14:foregroundMark x1="42857" y1="8560" x2="58163" y2="7393"/>
                        <a14:foregroundMark x1="58163" y1="7393" x2="60204" y2="7782"/>
                        <a14:foregroundMark x1="51020" y1="92996" x2="50850" y2="93385"/>
                        <a14:foregroundMark x1="59898" y1="87160" x2="59694" y2="86770"/>
                        <a14:foregroundMark x1="59941" y1="87243" x2="59898" y2="87160"/>
                        <a14:foregroundMark x1="60353" y1="88027" x2="60084" y2="87514"/>
                        <a14:foregroundMark x1="51533" y1="95330" x2="53570" y2="94553"/>
                        <a14:foregroundMark x1="47449" y1="96887" x2="48299" y2="96563"/>
                        <a14:backgroundMark x1="54592" y1="89883" x2="54592" y2="89883"/>
                        <a14:backgroundMark x1="58163" y1="89494" x2="58163" y2="89494"/>
                        <a14:backgroundMark x1="59694" y1="89105" x2="59694" y2="89105"/>
                        <a14:backgroundMark x1="60204" y1="87938" x2="56633" y2="90661"/>
                        <a14:backgroundMark x1="60204" y1="87160" x2="60204" y2="87160"/>
                        <a14:backgroundMark x1="54082" y1="93774" x2="54082" y2="93774"/>
                        <a14:backgroundMark x1="60714" y1="86381" x2="60714" y2="86381"/>
                        <a14:backgroundMark x1="61735" y1="88327" x2="61735" y2="88327"/>
                        <a14:backgroundMark x1="61224" y1="88716" x2="59694" y2="89494"/>
                        <a14:backgroundMark x1="55612" y1="94163" x2="55612" y2="94163"/>
                        <a14:backgroundMark x1="46939" y1="97276" x2="45918" y2="96887"/>
                        <a14:backgroundMark x1="47959" y1="96887" x2="49490" y2="97276"/>
                        <a14:backgroundMark x1="61224" y1="87938" x2="60714" y2="87938"/>
                        <a14:backgroundMark x1="60204" y1="86770" x2="60714" y2="86381"/>
                        <a14:backgroundMark x1="51531" y1="92607" x2="51531" y2="92607"/>
                        <a14:backgroundMark x1="54082" y1="93385" x2="54082" y2="94553"/>
                      </a14:backgroundRemoval>
                    </a14:imgEffect>
                  </a14:imgLayer>
                </a14:imgProps>
              </a:ext>
            </a:extLst>
          </a:blip>
          <a:srcRect l="15743" t="2701" r="14176"/>
          <a:stretch/>
        </p:blipFill>
        <p:spPr>
          <a:xfrm flipH="1">
            <a:off x="5070762" y="2729326"/>
            <a:ext cx="1517073" cy="2761833"/>
          </a:xfrm>
          <a:prstGeom prst="rect">
            <a:avLst/>
          </a:prstGeom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31898417-38D4-20D3-2429-7DE2A5FD8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69881"/>
              </p:ext>
            </p:extLst>
          </p:nvPr>
        </p:nvGraphicFramePr>
        <p:xfrm>
          <a:off x="270163" y="6419652"/>
          <a:ext cx="631767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469">
                  <a:extLst>
                    <a:ext uri="{9D8B030D-6E8A-4147-A177-3AD203B41FA5}">
                      <a16:colId xmlns:a16="http://schemas.microsoft.com/office/drawing/2014/main" val="548767007"/>
                    </a:ext>
                  </a:extLst>
                </a:gridCol>
                <a:gridCol w="4061201">
                  <a:extLst>
                    <a:ext uri="{9D8B030D-6E8A-4147-A177-3AD203B41FA5}">
                      <a16:colId xmlns:a16="http://schemas.microsoft.com/office/drawing/2014/main" val="2184985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鉛筆ととく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そのこころはどちらも駆ける（書ける）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05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ハンガーととく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そのこころはどちらも駆ける（掛ける）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38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競馬ととく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そのこころはどちらも駆ける（賭ける）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32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グラスととく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そのこころはどちらも駆ける（欠ける）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1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絵画ととく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そのこころはどちらも駆ける（画ける）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154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橋ととく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そのこころはどちらも駆ける（架ける）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012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命ととく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そのこころはどちらも駆ける（懸ける）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60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胡坐（あぐら）ととく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そのこころはどちらも駆ける（掻ける）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306423"/>
                  </a:ext>
                </a:extLst>
              </a:tr>
            </a:tbl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3A4312F-5E3A-DCCA-8933-D0D7FD82A5C2}"/>
              </a:ext>
            </a:extLst>
          </p:cNvPr>
          <p:cNvSpPr/>
          <p:nvPr/>
        </p:nvSpPr>
        <p:spPr>
          <a:xfrm>
            <a:off x="2909453" y="9499426"/>
            <a:ext cx="1015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15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85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38F4C-1AAF-825D-0424-8DEFA796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781850"/>
          </a:xfrm>
        </p:spPr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ヒライ流 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  <a:r>
              <a:rPr kumimoji="1" lang="ja-JP" altLang="en-US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ろ</a:t>
            </a:r>
            <a:r>
              <a:rPr kumimoji="1" lang="ja-JP" altLang="en-US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</a:t>
            </a:r>
            <a:r>
              <a:rPr kumimoji="1" lang="ja-JP" altLang="en-US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る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7F254E3-ED26-692F-166B-1196B5974721}"/>
              </a:ext>
            </a:extLst>
          </p:cNvPr>
          <p:cNvSpPr/>
          <p:nvPr/>
        </p:nvSpPr>
        <p:spPr>
          <a:xfrm>
            <a:off x="743257" y="1549978"/>
            <a:ext cx="1569660" cy="1717778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犬も歩け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ば</a:t>
            </a:r>
            <a:endParaRPr lang="ja-JP" altLang="en-US" sz="20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希望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</a:p>
          <a:p>
            <a:pPr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あたる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F3AFC52-2C67-A55E-CC40-F99A39BF420C}"/>
              </a:ext>
            </a:extLst>
          </p:cNvPr>
          <p:cNvSpPr/>
          <p:nvPr/>
        </p:nvSpPr>
        <p:spPr>
          <a:xfrm>
            <a:off x="573059" y="1309255"/>
            <a:ext cx="1800000" cy="25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808678-5A74-EC68-CC34-99AA0B6E2882}"/>
              </a:ext>
            </a:extLst>
          </p:cNvPr>
          <p:cNvSpPr/>
          <p:nvPr/>
        </p:nvSpPr>
        <p:spPr>
          <a:xfrm>
            <a:off x="2546619" y="1309255"/>
            <a:ext cx="1800000" cy="2520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05373F-9714-7C96-3B6B-CAEF103769D9}"/>
              </a:ext>
            </a:extLst>
          </p:cNvPr>
          <p:cNvSpPr/>
          <p:nvPr/>
        </p:nvSpPr>
        <p:spPr>
          <a:xfrm>
            <a:off x="4526505" y="1309255"/>
            <a:ext cx="1800000" cy="2520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5F3823-B419-1C39-C8DB-69A0494E4CD8}"/>
              </a:ext>
            </a:extLst>
          </p:cNvPr>
          <p:cNvSpPr txBox="1"/>
          <p:nvPr/>
        </p:nvSpPr>
        <p:spPr>
          <a:xfrm>
            <a:off x="1482021" y="1867742"/>
            <a:ext cx="353943" cy="585191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きぼう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FE4E3B3-8DA7-7DCF-72EE-842CDA011AA2}"/>
              </a:ext>
            </a:extLst>
          </p:cNvPr>
          <p:cNvSpPr/>
          <p:nvPr/>
        </p:nvSpPr>
        <p:spPr>
          <a:xfrm>
            <a:off x="2692338" y="1549978"/>
            <a:ext cx="1569660" cy="201593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ロンより</a:t>
            </a:r>
          </a:p>
          <a:p>
            <a:pPr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証拠を見せろ</a:t>
            </a:r>
            <a:endParaRPr lang="ja-JP" altLang="en-US" sz="20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チョンボ</a:t>
            </a:r>
            <a:r>
              <a:rPr lang="ja-JP" altLang="en-US" sz="14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じゃないか</a:t>
            </a:r>
            <a:endParaRPr lang="ja-JP" altLang="en-US" sz="20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1BF3502-DD50-697E-EA3C-3DBDC6093B70}"/>
              </a:ext>
            </a:extLst>
          </p:cNvPr>
          <p:cNvSpPr/>
          <p:nvPr/>
        </p:nvSpPr>
        <p:spPr>
          <a:xfrm>
            <a:off x="4659487" y="1549978"/>
            <a:ext cx="1569660" cy="188769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花より</a:t>
            </a:r>
          </a:p>
          <a:p>
            <a:pPr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団子鼻の花粉症</a:t>
            </a:r>
          </a:p>
          <a:p>
            <a:pPr>
              <a:lnSpc>
                <a:spcPct val="150000"/>
              </a:lnSpc>
            </a:pPr>
            <a:endParaRPr lang="ja-JP" altLang="en-US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8EDA437-B1E6-1B2B-FC9B-EC5D89321255}"/>
              </a:ext>
            </a:extLst>
          </p:cNvPr>
          <p:cNvSpPr/>
          <p:nvPr/>
        </p:nvSpPr>
        <p:spPr>
          <a:xfrm>
            <a:off x="573059" y="3974728"/>
            <a:ext cx="1800000" cy="2520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7573F55-38C9-D962-A5F1-5C3E49B15F33}"/>
              </a:ext>
            </a:extLst>
          </p:cNvPr>
          <p:cNvSpPr/>
          <p:nvPr/>
        </p:nvSpPr>
        <p:spPr>
          <a:xfrm>
            <a:off x="2546619" y="3974728"/>
            <a:ext cx="1800000" cy="2520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20D21DA-28FE-D3EA-D487-5ADF777BB990}"/>
              </a:ext>
            </a:extLst>
          </p:cNvPr>
          <p:cNvSpPr/>
          <p:nvPr/>
        </p:nvSpPr>
        <p:spPr>
          <a:xfrm>
            <a:off x="4526505" y="3974728"/>
            <a:ext cx="1800000" cy="252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4E9AE64-3B31-8B57-1662-884A34356E07}"/>
              </a:ext>
            </a:extLst>
          </p:cNvPr>
          <p:cNvSpPr/>
          <p:nvPr/>
        </p:nvSpPr>
        <p:spPr>
          <a:xfrm>
            <a:off x="573059" y="6649726"/>
            <a:ext cx="1800000" cy="2520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B8DC8EE-5738-0A88-8316-EBAC59BEFA61}"/>
              </a:ext>
            </a:extLst>
          </p:cNvPr>
          <p:cNvSpPr/>
          <p:nvPr/>
        </p:nvSpPr>
        <p:spPr>
          <a:xfrm>
            <a:off x="2546619" y="6649726"/>
            <a:ext cx="1800000" cy="252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CB9022C-3C7C-B277-9AB9-5EE8019052E2}"/>
              </a:ext>
            </a:extLst>
          </p:cNvPr>
          <p:cNvSpPr/>
          <p:nvPr/>
        </p:nvSpPr>
        <p:spPr>
          <a:xfrm>
            <a:off x="4526505" y="6649726"/>
            <a:ext cx="1800000" cy="2520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57455FA-20D1-FC8D-7A9E-418B3D3D80B4}"/>
              </a:ext>
            </a:extLst>
          </p:cNvPr>
          <p:cNvSpPr/>
          <p:nvPr/>
        </p:nvSpPr>
        <p:spPr>
          <a:xfrm>
            <a:off x="819129" y="4214197"/>
            <a:ext cx="1523494" cy="2167553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憎まれっ子</a:t>
            </a:r>
          </a:p>
          <a:p>
            <a:pPr>
              <a:lnSpc>
                <a:spcPct val="150000"/>
              </a:lnSpc>
            </a:pP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とコロナウイルス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世にはびこる</a:t>
            </a:r>
            <a:endParaRPr lang="ja-JP" altLang="en-US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158D260-E7C6-549A-6AD7-5EDD3B16334F}"/>
              </a:ext>
            </a:extLst>
          </p:cNvPr>
          <p:cNvSpPr/>
          <p:nvPr/>
        </p:nvSpPr>
        <p:spPr>
          <a:xfrm>
            <a:off x="2711388" y="4227365"/>
            <a:ext cx="1569660" cy="2111712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骨折って</a:t>
            </a:r>
          </a:p>
          <a:p>
            <a:pPr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   儲かるのは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傘やと接骨院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67A55BE-FF93-2254-DA31-527C2CA887D4}"/>
              </a:ext>
            </a:extLst>
          </p:cNvPr>
          <p:cNvSpPr/>
          <p:nvPr/>
        </p:nvSpPr>
        <p:spPr>
          <a:xfrm>
            <a:off x="4668526" y="4239011"/>
            <a:ext cx="1569660" cy="2111713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屁を放って</a:t>
            </a:r>
          </a:p>
          <a:p>
            <a:pPr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知らんぷり</a:t>
            </a:r>
            <a:endParaRPr lang="en-US" altLang="ja-JP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屁っぴり腰</a:t>
            </a:r>
            <a:endParaRPr lang="ja-JP" altLang="en-US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93ACA39-FB76-DC8A-8AC6-979BFE39D5C2}"/>
              </a:ext>
            </a:extLst>
          </p:cNvPr>
          <p:cNvSpPr/>
          <p:nvPr/>
        </p:nvSpPr>
        <p:spPr>
          <a:xfrm>
            <a:off x="794057" y="6905652"/>
            <a:ext cx="1569660" cy="2117699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年寄りの</a:t>
            </a:r>
          </a:p>
          <a:p>
            <a:pPr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小言と冷酒は</a:t>
            </a:r>
          </a:p>
          <a:p>
            <a:pPr algn="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後できく</a:t>
            </a:r>
            <a:endParaRPr lang="ja-JP" altLang="en-US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00F1AA5-E20C-20A1-8416-23CA076F5DAA}"/>
              </a:ext>
            </a:extLst>
          </p:cNvPr>
          <p:cNvSpPr/>
          <p:nvPr/>
        </p:nvSpPr>
        <p:spPr>
          <a:xfrm>
            <a:off x="2743138" y="6905652"/>
            <a:ext cx="1569660" cy="2117699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チリモツも</a:t>
            </a:r>
          </a:p>
          <a:p>
            <a:pPr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レバ山となる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　　鍋料理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795F6EE-28EA-F1D4-64B3-5DEDC145EC63}"/>
              </a:ext>
            </a:extLst>
          </p:cNvPr>
          <p:cNvSpPr/>
          <p:nvPr/>
        </p:nvSpPr>
        <p:spPr>
          <a:xfrm>
            <a:off x="4248622" y="6905653"/>
            <a:ext cx="2031325" cy="211769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リッチ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きもの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が沢山</a:t>
            </a:r>
          </a:p>
          <a:p>
            <a:pPr>
              <a:lnSpc>
                <a:spcPct val="150000"/>
              </a:lnSpc>
            </a:pPr>
            <a:endParaRPr lang="ja-JP" altLang="en-US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3557401-35F8-8260-B440-6F21F34EC347}"/>
              </a:ext>
            </a:extLst>
          </p:cNvPr>
          <p:cNvSpPr/>
          <p:nvPr/>
        </p:nvSpPr>
        <p:spPr>
          <a:xfrm>
            <a:off x="2909453" y="9499426"/>
            <a:ext cx="1015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16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1F5D0D8-4FD0-D836-F01D-D9FF9D1AE2F9}"/>
              </a:ext>
            </a:extLst>
          </p:cNvPr>
          <p:cNvSpPr/>
          <p:nvPr/>
        </p:nvSpPr>
        <p:spPr>
          <a:xfrm>
            <a:off x="1704708" y="1458602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18BD7A1-1F25-C7C9-D22C-7C3B13F481CA}"/>
              </a:ext>
            </a:extLst>
          </p:cNvPr>
          <p:cNvSpPr/>
          <p:nvPr/>
        </p:nvSpPr>
        <p:spPr>
          <a:xfrm>
            <a:off x="3615356" y="1485691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ろ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BEBA04D6-54EC-211F-B779-6F481D4C1256}"/>
              </a:ext>
            </a:extLst>
          </p:cNvPr>
          <p:cNvSpPr/>
          <p:nvPr/>
        </p:nvSpPr>
        <p:spPr>
          <a:xfrm>
            <a:off x="5575826" y="1453434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451E98A1-440F-72DA-A36D-38B5D7837342}"/>
              </a:ext>
            </a:extLst>
          </p:cNvPr>
          <p:cNvSpPr/>
          <p:nvPr/>
        </p:nvSpPr>
        <p:spPr>
          <a:xfrm>
            <a:off x="1704708" y="4086016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AA86DF67-13E7-6290-493B-12CA7E3514CF}"/>
              </a:ext>
            </a:extLst>
          </p:cNvPr>
          <p:cNvSpPr/>
          <p:nvPr/>
        </p:nvSpPr>
        <p:spPr>
          <a:xfrm>
            <a:off x="3615356" y="4113105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AD4694AE-14B9-5B32-3865-4703232548FA}"/>
              </a:ext>
            </a:extLst>
          </p:cNvPr>
          <p:cNvSpPr/>
          <p:nvPr/>
        </p:nvSpPr>
        <p:spPr>
          <a:xfrm>
            <a:off x="5575826" y="4080848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</a:t>
            </a: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00CD1AAE-A374-7C4C-4EEA-B0A359B00E31}"/>
              </a:ext>
            </a:extLst>
          </p:cNvPr>
          <p:cNvSpPr/>
          <p:nvPr/>
        </p:nvSpPr>
        <p:spPr>
          <a:xfrm>
            <a:off x="1704708" y="6764179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063F2448-62BF-A208-CEA2-AA5C55CACD91}"/>
              </a:ext>
            </a:extLst>
          </p:cNvPr>
          <p:cNvSpPr/>
          <p:nvPr/>
        </p:nvSpPr>
        <p:spPr>
          <a:xfrm>
            <a:off x="3666156" y="6791268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049A2809-D079-2C2C-E21D-2254FA26CF28}"/>
              </a:ext>
            </a:extLst>
          </p:cNvPr>
          <p:cNvSpPr/>
          <p:nvPr/>
        </p:nvSpPr>
        <p:spPr>
          <a:xfrm>
            <a:off x="5639326" y="6759011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9CA322-2D95-2725-BDBB-7F12DA3ABDE4}"/>
              </a:ext>
            </a:extLst>
          </p:cNvPr>
          <p:cNvSpPr txBox="1"/>
          <p:nvPr/>
        </p:nvSpPr>
        <p:spPr>
          <a:xfrm>
            <a:off x="1549955" y="7909726"/>
            <a:ext cx="353943" cy="68701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ひやざけ</a:t>
            </a:r>
          </a:p>
        </p:txBody>
      </p:sp>
    </p:spTree>
    <p:extLst>
      <p:ext uri="{BB962C8B-B14F-4D97-AF65-F5344CB8AC3E}">
        <p14:creationId xmlns:p14="http://schemas.microsoft.com/office/powerpoint/2010/main" val="182189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7F254E3-ED26-692F-166B-1196B5974721}"/>
              </a:ext>
            </a:extLst>
          </p:cNvPr>
          <p:cNvSpPr/>
          <p:nvPr/>
        </p:nvSpPr>
        <p:spPr>
          <a:xfrm>
            <a:off x="750690" y="1466946"/>
            <a:ext cx="1661993" cy="2144177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盗人の</a:t>
            </a:r>
          </a:p>
          <a:p>
            <a:pPr algn="ct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昼寝は</a:t>
            </a:r>
            <a:endParaRPr lang="en-US" altLang="ja-JP" sz="20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檻の中？</a:t>
            </a:r>
            <a:endParaRPr lang="ja-JP" altLang="en-US" sz="24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F3AFC52-2C67-A55E-CC40-F99A39BF420C}"/>
              </a:ext>
            </a:extLst>
          </p:cNvPr>
          <p:cNvSpPr/>
          <p:nvPr/>
        </p:nvSpPr>
        <p:spPr>
          <a:xfrm>
            <a:off x="573059" y="1309255"/>
            <a:ext cx="1800000" cy="2520000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808678-5A74-EC68-CC34-99AA0B6E2882}"/>
              </a:ext>
            </a:extLst>
          </p:cNvPr>
          <p:cNvSpPr/>
          <p:nvPr/>
        </p:nvSpPr>
        <p:spPr>
          <a:xfrm>
            <a:off x="2546619" y="1309255"/>
            <a:ext cx="1800000" cy="2520000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05373F-9714-7C96-3B6B-CAEF103769D9}"/>
              </a:ext>
            </a:extLst>
          </p:cNvPr>
          <p:cNvSpPr/>
          <p:nvPr/>
        </p:nvSpPr>
        <p:spPr>
          <a:xfrm>
            <a:off x="4526505" y="1309255"/>
            <a:ext cx="1800000" cy="2520000"/>
          </a:xfrm>
          <a:prstGeom prst="rect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5F3823-B419-1C39-C8DB-69A0494E4CD8}"/>
              </a:ext>
            </a:extLst>
          </p:cNvPr>
          <p:cNvSpPr txBox="1"/>
          <p:nvPr/>
        </p:nvSpPr>
        <p:spPr>
          <a:xfrm>
            <a:off x="1476393" y="2143643"/>
            <a:ext cx="369332" cy="85122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ひるね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FE4E3B3-8DA7-7DCF-72EE-842CDA011AA2}"/>
              </a:ext>
            </a:extLst>
          </p:cNvPr>
          <p:cNvSpPr/>
          <p:nvPr/>
        </p:nvSpPr>
        <p:spPr>
          <a:xfrm>
            <a:off x="2631010" y="1454728"/>
            <a:ext cx="1738938" cy="2365002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ルリもハリも</a:t>
            </a:r>
          </a:p>
          <a:p>
            <a:pPr>
              <a:lnSpc>
                <a:spcPts val="2600"/>
              </a:lnSpc>
            </a:pPr>
            <a:r>
              <a: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コリもヤリも</a:t>
            </a:r>
          </a:p>
          <a:p>
            <a:pPr algn="ctr">
              <a:lnSpc>
                <a:spcPts val="2600"/>
              </a:lnSpc>
            </a:pP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クリもチリも</a:t>
            </a:r>
            <a:endParaRPr lang="en-US" altLang="ja-JP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lnSpc>
                <a:spcPts val="2600"/>
              </a:lnSpc>
            </a:pP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積ればヤマトなる</a:t>
            </a:r>
            <a:endParaRPr lang="ja-JP" altLang="en-US" sz="24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1BF3502-DD50-697E-EA3C-3DBDC6093B70}"/>
              </a:ext>
            </a:extLst>
          </p:cNvPr>
          <p:cNvSpPr/>
          <p:nvPr/>
        </p:nvSpPr>
        <p:spPr>
          <a:xfrm>
            <a:off x="4526424" y="1454728"/>
            <a:ext cx="1815882" cy="2210224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老いても</a:t>
            </a:r>
            <a:endParaRPr lang="ja-JP" altLang="en-US" sz="24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8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傍に置いて</a:t>
            </a:r>
            <a:endParaRPr lang="en-US" altLang="ja-JP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8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　面倒も見ても</a:t>
            </a:r>
            <a:endParaRPr lang="en-US" altLang="ja-JP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lnSpc>
                <a:spcPts val="28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くれない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子</a:t>
            </a:r>
            <a:endParaRPr lang="ja-JP" alt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8EDA437-B1E6-1B2B-FC9B-EC5D89321255}"/>
              </a:ext>
            </a:extLst>
          </p:cNvPr>
          <p:cNvSpPr/>
          <p:nvPr/>
        </p:nvSpPr>
        <p:spPr>
          <a:xfrm>
            <a:off x="573059" y="3974728"/>
            <a:ext cx="1800000" cy="2520000"/>
          </a:xfrm>
          <a:prstGeom prst="rect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7573F55-38C9-D962-A5F1-5C3E49B15F33}"/>
              </a:ext>
            </a:extLst>
          </p:cNvPr>
          <p:cNvSpPr/>
          <p:nvPr/>
        </p:nvSpPr>
        <p:spPr>
          <a:xfrm>
            <a:off x="2546619" y="3974728"/>
            <a:ext cx="1800000" cy="2520000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20D21DA-28FE-D3EA-D487-5ADF777BB990}"/>
              </a:ext>
            </a:extLst>
          </p:cNvPr>
          <p:cNvSpPr/>
          <p:nvPr/>
        </p:nvSpPr>
        <p:spPr>
          <a:xfrm>
            <a:off x="4526505" y="3974728"/>
            <a:ext cx="1800000" cy="2520000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4E9AE64-3B31-8B57-1662-884A34356E07}"/>
              </a:ext>
            </a:extLst>
          </p:cNvPr>
          <p:cNvSpPr/>
          <p:nvPr/>
        </p:nvSpPr>
        <p:spPr>
          <a:xfrm>
            <a:off x="573059" y="6649726"/>
            <a:ext cx="1800000" cy="2520000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B8DC8EE-5738-0A88-8316-EBAC59BEFA61}"/>
              </a:ext>
            </a:extLst>
          </p:cNvPr>
          <p:cNvSpPr/>
          <p:nvPr/>
        </p:nvSpPr>
        <p:spPr>
          <a:xfrm>
            <a:off x="2546619" y="6649726"/>
            <a:ext cx="1800000" cy="2520000"/>
          </a:xfrm>
          <a:prstGeom prst="rect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CB9022C-3C7C-B277-9AB9-5EE8019052E2}"/>
              </a:ext>
            </a:extLst>
          </p:cNvPr>
          <p:cNvSpPr/>
          <p:nvPr/>
        </p:nvSpPr>
        <p:spPr>
          <a:xfrm>
            <a:off x="4526505" y="6649726"/>
            <a:ext cx="1800000" cy="2520000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57455FA-20D1-FC8D-7A9E-418B3D3D80B4}"/>
              </a:ext>
            </a:extLst>
          </p:cNvPr>
          <p:cNvSpPr/>
          <p:nvPr/>
        </p:nvSpPr>
        <p:spPr>
          <a:xfrm>
            <a:off x="768657" y="4240064"/>
            <a:ext cx="1569660" cy="2144176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吾は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何遍見ても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ドジなブタ</a:t>
            </a:r>
            <a:endParaRPr lang="ja-JP" altLang="en-US" sz="20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158D260-E7C6-549A-6AD7-5EDD3B16334F}"/>
              </a:ext>
            </a:extLst>
          </p:cNvPr>
          <p:cNvSpPr/>
          <p:nvPr/>
        </p:nvSpPr>
        <p:spPr>
          <a:xfrm>
            <a:off x="2717738" y="4240063"/>
            <a:ext cx="1569660" cy="2246769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可愛い</a:t>
            </a:r>
            <a:endParaRPr lang="en-US" altLang="ja-JP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子猫には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マタタビを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67A55BE-FF93-2254-DA31-527C2CA887D4}"/>
              </a:ext>
            </a:extLst>
          </p:cNvPr>
          <p:cNvSpPr/>
          <p:nvPr/>
        </p:nvSpPr>
        <p:spPr>
          <a:xfrm>
            <a:off x="4684887" y="4240064"/>
            <a:ext cx="1569660" cy="2210224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吉野家の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２８０円の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牛丼を除く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93ACA39-FB76-DC8A-8AC6-979BFE39D5C2}"/>
              </a:ext>
            </a:extLst>
          </p:cNvPr>
          <p:cNvSpPr/>
          <p:nvPr/>
        </p:nvSpPr>
        <p:spPr>
          <a:xfrm>
            <a:off x="772963" y="6935036"/>
            <a:ext cx="1569660" cy="188769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旅は道づれ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歩きつづけて</a:t>
            </a:r>
          </a:p>
          <a:p>
            <a:pPr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股づれ、靴づれ</a:t>
            </a:r>
            <a:endParaRPr lang="ja-JP" altLang="en-US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00F1AA5-E20C-20A1-8416-23CA076F5DAA}"/>
              </a:ext>
            </a:extLst>
          </p:cNvPr>
          <p:cNvSpPr/>
          <p:nvPr/>
        </p:nvSpPr>
        <p:spPr>
          <a:xfrm>
            <a:off x="2729989" y="6871192"/>
            <a:ext cx="1569660" cy="188769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霊薬を</a:t>
            </a:r>
          </a:p>
          <a:p>
            <a:pPr algn="ct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良薬として</a:t>
            </a:r>
          </a:p>
          <a:p>
            <a:pPr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のませる苦肉策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795F6EE-28EA-F1D4-64B3-5DEDC145EC63}"/>
              </a:ext>
            </a:extLst>
          </p:cNvPr>
          <p:cNvSpPr/>
          <p:nvPr/>
        </p:nvSpPr>
        <p:spPr>
          <a:xfrm>
            <a:off x="4598159" y="6778652"/>
            <a:ext cx="1738938" cy="2400657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総領のじん六</a:t>
            </a:r>
            <a:endParaRPr lang="ja-JP" altLang="en-US" sz="24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徳・</a:t>
            </a:r>
            <a:r>
              <a:rPr lang="ja-JP" altLang="en-US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格・</a:t>
            </a:r>
            <a:r>
              <a:rPr lang="ja-JP" altLang="en-US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品・</a:t>
            </a:r>
            <a:endParaRPr lang="en-US" altLang="ja-JP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望・</a:t>
            </a:r>
            <a:r>
              <a:rPr lang="ja-JP" altLang="en-US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気・</a:t>
            </a:r>
            <a:r>
              <a:rPr lang="ja-JP" altLang="en-US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道の</a:t>
            </a:r>
            <a:endParaRPr lang="en-US" altLang="ja-JP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じんが６揃っている人</a:t>
            </a:r>
            <a:endParaRPr lang="ja-JP" alt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42061F-74D7-650E-DDE5-4CA6838DBA6A}"/>
              </a:ext>
            </a:extLst>
          </p:cNvPr>
          <p:cNvSpPr txBox="1"/>
          <p:nvPr/>
        </p:nvSpPr>
        <p:spPr>
          <a:xfrm>
            <a:off x="1997400" y="1887573"/>
            <a:ext cx="369332" cy="85122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ぬすびと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5EE8C5-0D27-A3C0-8972-352F6CBBA97E}"/>
              </a:ext>
            </a:extLst>
          </p:cNvPr>
          <p:cNvSpPr txBox="1"/>
          <p:nvPr/>
        </p:nvSpPr>
        <p:spPr>
          <a:xfrm>
            <a:off x="1007026" y="2502635"/>
            <a:ext cx="369332" cy="85122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おり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F66B648-2826-24FE-9DE2-B22E8494A237}"/>
              </a:ext>
            </a:extLst>
          </p:cNvPr>
          <p:cNvSpPr txBox="1"/>
          <p:nvPr/>
        </p:nvSpPr>
        <p:spPr>
          <a:xfrm>
            <a:off x="1500551" y="4616045"/>
            <a:ext cx="369332" cy="85122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なんべん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63FC491-58DF-8459-6131-357698D940CC}"/>
              </a:ext>
            </a:extLst>
          </p:cNvPr>
          <p:cNvSpPr txBox="1"/>
          <p:nvPr/>
        </p:nvSpPr>
        <p:spPr>
          <a:xfrm>
            <a:off x="3953177" y="7185974"/>
            <a:ext cx="369332" cy="85122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れいやく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D6758A2-46EE-003A-C17E-3AAAB23C8508}"/>
              </a:ext>
            </a:extLst>
          </p:cNvPr>
          <p:cNvSpPr txBox="1"/>
          <p:nvPr/>
        </p:nvSpPr>
        <p:spPr>
          <a:xfrm>
            <a:off x="3446619" y="7185974"/>
            <a:ext cx="369332" cy="1156908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りょうやく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A73864-4ECB-5D16-10AF-74915982732A}"/>
              </a:ext>
            </a:extLst>
          </p:cNvPr>
          <p:cNvSpPr txBox="1"/>
          <p:nvPr/>
        </p:nvSpPr>
        <p:spPr>
          <a:xfrm>
            <a:off x="469900" y="508000"/>
            <a:ext cx="579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いろはかるたは、子供にことわざを教えるためにできたといわれているが、パロディー化してヒライ流を作ってみた。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C4B763D-397C-E0F7-01B0-B95AE3F9BB45}"/>
              </a:ext>
            </a:extLst>
          </p:cNvPr>
          <p:cNvSpPr txBox="1"/>
          <p:nvPr/>
        </p:nvSpPr>
        <p:spPr>
          <a:xfrm>
            <a:off x="5491456" y="1839258"/>
            <a:ext cx="369332" cy="46800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そば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94AC119-0C81-5D72-17B8-55BB80AC9679}"/>
              </a:ext>
            </a:extLst>
          </p:cNvPr>
          <p:cNvSpPr/>
          <p:nvPr/>
        </p:nvSpPr>
        <p:spPr>
          <a:xfrm>
            <a:off x="2909453" y="9499426"/>
            <a:ext cx="1015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17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75E887CD-4188-D367-EB9A-3E5654DAF5EA}"/>
              </a:ext>
            </a:extLst>
          </p:cNvPr>
          <p:cNvSpPr/>
          <p:nvPr/>
        </p:nvSpPr>
        <p:spPr>
          <a:xfrm>
            <a:off x="1766341" y="1419573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ぬ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A6D7BFAD-E012-AA7F-4D3F-DEDA990BD7D5}"/>
              </a:ext>
            </a:extLst>
          </p:cNvPr>
          <p:cNvSpPr/>
          <p:nvPr/>
        </p:nvSpPr>
        <p:spPr>
          <a:xfrm>
            <a:off x="3668984" y="1414128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る</a:t>
            </a: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9FF2AF26-9FBC-46CE-785E-F58540774CAF}"/>
              </a:ext>
            </a:extLst>
          </p:cNvPr>
          <p:cNvSpPr/>
          <p:nvPr/>
        </p:nvSpPr>
        <p:spPr>
          <a:xfrm>
            <a:off x="5625647" y="1412993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61231062-E61D-A72D-2DB5-C0400F74CF58}"/>
              </a:ext>
            </a:extLst>
          </p:cNvPr>
          <p:cNvSpPr/>
          <p:nvPr/>
        </p:nvSpPr>
        <p:spPr>
          <a:xfrm>
            <a:off x="1723864" y="4095364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わ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DE65E109-88AD-71C7-6000-B2AA4E205C45}"/>
              </a:ext>
            </a:extLst>
          </p:cNvPr>
          <p:cNvSpPr/>
          <p:nvPr/>
        </p:nvSpPr>
        <p:spPr>
          <a:xfrm>
            <a:off x="3668984" y="4093055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</a:t>
            </a: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623FBEF-ED50-4A01-3094-29332397B1D6}"/>
              </a:ext>
            </a:extLst>
          </p:cNvPr>
          <p:cNvSpPr/>
          <p:nvPr/>
        </p:nvSpPr>
        <p:spPr>
          <a:xfrm>
            <a:off x="5625647" y="4091920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F0436664-7090-51BB-3849-914B76F941D2}"/>
              </a:ext>
            </a:extLst>
          </p:cNvPr>
          <p:cNvSpPr/>
          <p:nvPr/>
        </p:nvSpPr>
        <p:spPr>
          <a:xfrm>
            <a:off x="1723864" y="6782096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448E0E0B-B7FE-092C-5DC8-337A129B9D65}"/>
              </a:ext>
            </a:extLst>
          </p:cNvPr>
          <p:cNvSpPr/>
          <p:nvPr/>
        </p:nvSpPr>
        <p:spPr>
          <a:xfrm>
            <a:off x="3668984" y="6779787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れ</a:t>
            </a: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E1C955C8-C25F-B2C3-C932-86BA96A97F28}"/>
              </a:ext>
            </a:extLst>
          </p:cNvPr>
          <p:cNvSpPr/>
          <p:nvPr/>
        </p:nvSpPr>
        <p:spPr>
          <a:xfrm>
            <a:off x="5625647" y="6778652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23F9214-EAC1-3FB7-4889-B7B4DD35147A}"/>
              </a:ext>
            </a:extLst>
          </p:cNvPr>
          <p:cNvSpPr txBox="1"/>
          <p:nvPr/>
        </p:nvSpPr>
        <p:spPr>
          <a:xfrm>
            <a:off x="5706771" y="7248008"/>
            <a:ext cx="553998" cy="93079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そうりょうう</a:t>
            </a:r>
          </a:p>
        </p:txBody>
      </p:sp>
    </p:spTree>
    <p:extLst>
      <p:ext uri="{BB962C8B-B14F-4D97-AF65-F5344CB8AC3E}">
        <p14:creationId xmlns:p14="http://schemas.microsoft.com/office/powerpoint/2010/main" val="332378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3846FB-050B-06D5-4BA5-6E838A3D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723879"/>
          </a:xfrm>
        </p:spPr>
        <p:txBody>
          <a:bodyPr/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もくじ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320B129F-ADF5-F36E-B65E-B08859AD5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866681"/>
              </p:ext>
            </p:extLst>
          </p:nvPr>
        </p:nvGraphicFramePr>
        <p:xfrm>
          <a:off x="471488" y="1594429"/>
          <a:ext cx="5915024" cy="517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449">
                  <a:extLst>
                    <a:ext uri="{9D8B030D-6E8A-4147-A177-3AD203B41FA5}">
                      <a16:colId xmlns:a16="http://schemas.microsoft.com/office/drawing/2014/main" val="643571994"/>
                    </a:ext>
                  </a:extLst>
                </a:gridCol>
                <a:gridCol w="2731168">
                  <a:extLst>
                    <a:ext uri="{9D8B030D-6E8A-4147-A177-3AD203B41FA5}">
                      <a16:colId xmlns:a16="http://schemas.microsoft.com/office/drawing/2014/main" val="2777479087"/>
                    </a:ext>
                  </a:extLst>
                </a:gridCol>
                <a:gridCol w="1573950">
                  <a:extLst>
                    <a:ext uri="{9D8B030D-6E8A-4147-A177-3AD203B41FA5}">
                      <a16:colId xmlns:a16="http://schemas.microsoft.com/office/drawing/2014/main" val="3645118815"/>
                    </a:ext>
                  </a:extLst>
                </a:gridCol>
                <a:gridCol w="962457">
                  <a:extLst>
                    <a:ext uri="{9D8B030D-6E8A-4147-A177-3AD203B41FA5}">
                      <a16:colId xmlns:a16="http://schemas.microsoft.com/office/drawing/2014/main" val="4094666649"/>
                    </a:ext>
                  </a:extLst>
                </a:gridCol>
              </a:tblGrid>
              <a:tr h="477551">
                <a:tc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テーマ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「ヒライ信」号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696230"/>
                  </a:ext>
                </a:extLst>
              </a:tr>
              <a:tr h="49508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どっち？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Which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59662"/>
                  </a:ext>
                </a:extLst>
              </a:tr>
              <a:tr h="49508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３の発想</a:t>
                      </a: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漢字３つの漢字はこんな感じ？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34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481489"/>
                  </a:ext>
                </a:extLst>
              </a:tr>
              <a:tr h="6132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変える＝かえる（蛙）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第６号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3693"/>
                  </a:ext>
                </a:extLst>
              </a:tr>
              <a:tr h="4775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ミス・コンテスト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21324"/>
                  </a:ext>
                </a:extLst>
              </a:tr>
              <a:tr h="4775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顔の中のけんか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613567"/>
                  </a:ext>
                </a:extLst>
              </a:tr>
              <a:tr h="4775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十一の心は志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の袋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52415"/>
                  </a:ext>
                </a:extLst>
              </a:tr>
              <a:tr h="4775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人生にかけるもの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なぞかけ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8036"/>
                  </a:ext>
                </a:extLst>
              </a:tr>
              <a:tr h="6180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ヒライ流いろはかるた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33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437110"/>
                  </a:ext>
                </a:extLst>
              </a:tr>
            </a:tbl>
          </a:graphicData>
        </a:graphic>
      </p:graphicFrame>
      <p:pic>
        <p:nvPicPr>
          <p:cNvPr id="7" name="図 6" descr="写真, 容器, テキスト, ポーズ が含まれている画像&#10;&#10;自動的に生成された説明">
            <a:extLst>
              <a:ext uri="{FF2B5EF4-FFF2-40B4-BE49-F238E27FC236}">
                <a16:creationId xmlns:a16="http://schemas.microsoft.com/office/drawing/2014/main" id="{6FEBA310-446D-BBCE-9D91-ED256F1E4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21" y="7021195"/>
            <a:ext cx="2647496" cy="258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3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7F254E3-ED26-692F-166B-1196B5974721}"/>
              </a:ext>
            </a:extLst>
          </p:cNvPr>
          <p:cNvSpPr/>
          <p:nvPr/>
        </p:nvSpPr>
        <p:spPr>
          <a:xfrm>
            <a:off x="767152" y="1573859"/>
            <a:ext cx="1569660" cy="2148177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月夜に</a:t>
            </a:r>
          </a:p>
          <a:p>
            <a:pPr>
              <a:lnSpc>
                <a:spcPct val="150000"/>
              </a:lnSpc>
            </a:pPr>
            <a:r>
              <a:rPr lang="ja-JP" altLang="en-US" sz="20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釜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en-US" sz="20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をぬく</a:t>
            </a:r>
          </a:p>
          <a:p>
            <a:pPr algn="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20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父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がひとり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F3AFC52-2C67-A55E-CC40-F99A39BF420C}"/>
              </a:ext>
            </a:extLst>
          </p:cNvPr>
          <p:cNvSpPr/>
          <p:nvPr/>
        </p:nvSpPr>
        <p:spPr>
          <a:xfrm>
            <a:off x="573059" y="1309255"/>
            <a:ext cx="1800000" cy="2520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808678-5A74-EC68-CC34-99AA0B6E2882}"/>
              </a:ext>
            </a:extLst>
          </p:cNvPr>
          <p:cNvSpPr/>
          <p:nvPr/>
        </p:nvSpPr>
        <p:spPr>
          <a:xfrm>
            <a:off x="2546619" y="1309255"/>
            <a:ext cx="1800000" cy="2520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05373F-9714-7C96-3B6B-CAEF103769D9}"/>
              </a:ext>
            </a:extLst>
          </p:cNvPr>
          <p:cNvSpPr/>
          <p:nvPr/>
        </p:nvSpPr>
        <p:spPr>
          <a:xfrm>
            <a:off x="4526505" y="1309255"/>
            <a:ext cx="1800000" cy="25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5F3823-B419-1C39-C8DB-69A0494E4CD8}"/>
              </a:ext>
            </a:extLst>
          </p:cNvPr>
          <p:cNvSpPr txBox="1"/>
          <p:nvPr/>
        </p:nvSpPr>
        <p:spPr>
          <a:xfrm>
            <a:off x="5870801" y="1922728"/>
            <a:ext cx="369332" cy="1006951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なきっつら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1BF3502-DD50-697E-EA3C-3DBDC6093B70}"/>
              </a:ext>
            </a:extLst>
          </p:cNvPr>
          <p:cNvSpPr/>
          <p:nvPr/>
        </p:nvSpPr>
        <p:spPr>
          <a:xfrm>
            <a:off x="4752643" y="1456004"/>
            <a:ext cx="1569660" cy="2280070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泣き面に八九十</a:t>
            </a:r>
          </a:p>
          <a:p>
            <a:pPr algn="ctr">
              <a:lnSpc>
                <a:spcPct val="150000"/>
              </a:lnSpc>
            </a:pP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八（蜂）に刺され</a:t>
            </a:r>
          </a:p>
          <a:p>
            <a:pPr algn="r">
              <a:lnSpc>
                <a:spcPct val="150000"/>
              </a:lnSpc>
            </a:pPr>
            <a:r>
              <a:rPr lang="ja-JP" altLang="en-US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九十（苦渋）かな</a:t>
            </a:r>
            <a:endParaRPr lang="ja-JP" alt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FE4E3B3-8DA7-7DCF-72EE-842CDA011AA2}"/>
              </a:ext>
            </a:extLst>
          </p:cNvPr>
          <p:cNvSpPr/>
          <p:nvPr/>
        </p:nvSpPr>
        <p:spPr>
          <a:xfrm>
            <a:off x="2716233" y="1573859"/>
            <a:ext cx="1569660" cy="2148177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念には念</a:t>
            </a:r>
          </a:p>
          <a:p>
            <a:pPr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念々念ころり</a:t>
            </a:r>
            <a:endParaRPr lang="en-US" altLang="ja-JP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寝んころりん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8EDA437-B1E6-1B2B-FC9B-EC5D89321255}"/>
              </a:ext>
            </a:extLst>
          </p:cNvPr>
          <p:cNvSpPr/>
          <p:nvPr/>
        </p:nvSpPr>
        <p:spPr>
          <a:xfrm>
            <a:off x="573059" y="3974728"/>
            <a:ext cx="1800000" cy="2520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7573F55-38C9-D962-A5F1-5C3E49B15F33}"/>
              </a:ext>
            </a:extLst>
          </p:cNvPr>
          <p:cNvSpPr/>
          <p:nvPr/>
        </p:nvSpPr>
        <p:spPr>
          <a:xfrm>
            <a:off x="2546619" y="3974728"/>
            <a:ext cx="1800000" cy="25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20D21DA-28FE-D3EA-D487-5ADF777BB990}"/>
              </a:ext>
            </a:extLst>
          </p:cNvPr>
          <p:cNvSpPr/>
          <p:nvPr/>
        </p:nvSpPr>
        <p:spPr>
          <a:xfrm>
            <a:off x="4526505" y="3974728"/>
            <a:ext cx="1800000" cy="2520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4E9AE64-3B31-8B57-1662-884A34356E07}"/>
              </a:ext>
            </a:extLst>
          </p:cNvPr>
          <p:cNvSpPr/>
          <p:nvPr/>
        </p:nvSpPr>
        <p:spPr>
          <a:xfrm>
            <a:off x="573059" y="6649726"/>
            <a:ext cx="1800000" cy="252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B8DC8EE-5738-0A88-8316-EBAC59BEFA61}"/>
              </a:ext>
            </a:extLst>
          </p:cNvPr>
          <p:cNvSpPr/>
          <p:nvPr/>
        </p:nvSpPr>
        <p:spPr>
          <a:xfrm>
            <a:off x="2546619" y="6649726"/>
            <a:ext cx="1800000" cy="2520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CB9022C-3C7C-B277-9AB9-5EE8019052E2}"/>
              </a:ext>
            </a:extLst>
          </p:cNvPr>
          <p:cNvSpPr/>
          <p:nvPr/>
        </p:nvSpPr>
        <p:spPr>
          <a:xfrm>
            <a:off x="4526505" y="6649726"/>
            <a:ext cx="1800000" cy="2520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57455FA-20D1-FC8D-7A9E-418B3D3D80B4}"/>
              </a:ext>
            </a:extLst>
          </p:cNvPr>
          <p:cNvSpPr/>
          <p:nvPr/>
        </p:nvSpPr>
        <p:spPr>
          <a:xfrm>
            <a:off x="787707" y="4240064"/>
            <a:ext cx="1569660" cy="2079962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楽＝６  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あれば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苦＝９あり</a:t>
            </a:r>
            <a:endParaRPr lang="ja-JP" altLang="en-US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158D260-E7C6-549A-6AD7-5EDD3B16334F}"/>
              </a:ext>
            </a:extLst>
          </p:cNvPr>
          <p:cNvSpPr/>
          <p:nvPr/>
        </p:nvSpPr>
        <p:spPr>
          <a:xfrm>
            <a:off x="2736788" y="4240063"/>
            <a:ext cx="1569660" cy="2079963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無理が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通れば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道路引き込む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67A55BE-FF93-2254-DA31-527C2CA887D4}"/>
              </a:ext>
            </a:extLst>
          </p:cNvPr>
          <p:cNvSpPr/>
          <p:nvPr/>
        </p:nvSpPr>
        <p:spPr>
          <a:xfrm>
            <a:off x="4703937" y="4240064"/>
            <a:ext cx="1569660" cy="188769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嘘から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デタラメ</a:t>
            </a:r>
          </a:p>
          <a:p>
            <a:pPr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誠に申し訳ない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93ACA39-FB76-DC8A-8AC6-979BFE39D5C2}"/>
              </a:ext>
            </a:extLst>
          </p:cNvPr>
          <p:cNvSpPr/>
          <p:nvPr/>
        </p:nvSpPr>
        <p:spPr>
          <a:xfrm>
            <a:off x="761836" y="6879241"/>
            <a:ext cx="1569660" cy="2213960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芋の煮えたの</a:t>
            </a:r>
            <a:endParaRPr lang="en-US" altLang="ja-JP" sz="20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ご存じない</a:t>
            </a:r>
            <a:endParaRPr lang="en-US" altLang="ja-JP" sz="20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という諺を</a:t>
            </a:r>
            <a:endParaRPr lang="en-US" altLang="ja-JP" sz="20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ご存じない</a:t>
            </a:r>
            <a:endParaRPr lang="ja-JP" altLang="en-US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00F1AA5-E20C-20A1-8416-23CA076F5DAA}"/>
              </a:ext>
            </a:extLst>
          </p:cNvPr>
          <p:cNvSpPr/>
          <p:nvPr/>
        </p:nvSpPr>
        <p:spPr>
          <a:xfrm>
            <a:off x="2710917" y="6879240"/>
            <a:ext cx="1569660" cy="2193222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のど元過ぎ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れば暑さ忘れる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朝だ雨（浅田飴）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795F6EE-28EA-F1D4-64B3-5DEDC145EC63}"/>
              </a:ext>
            </a:extLst>
          </p:cNvPr>
          <p:cNvSpPr/>
          <p:nvPr/>
        </p:nvSpPr>
        <p:spPr>
          <a:xfrm>
            <a:off x="4678066" y="6879240"/>
            <a:ext cx="1569660" cy="2193222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鬼に金棒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俺はビンボー</a:t>
            </a:r>
          </a:p>
          <a:p>
            <a:pPr>
              <a:lnSpc>
                <a:spcPct val="150000"/>
              </a:lnSpc>
            </a:pPr>
            <a:endParaRPr lang="ja-JP" altLang="en-US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3445405-349E-9D82-7E2E-0EF6431EE4B6}"/>
              </a:ext>
            </a:extLst>
          </p:cNvPr>
          <p:cNvSpPr/>
          <p:nvPr/>
        </p:nvSpPr>
        <p:spPr>
          <a:xfrm>
            <a:off x="2909453" y="9499426"/>
            <a:ext cx="1015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18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C259540C-DB76-96B6-4CD3-548C1BC7258F}"/>
              </a:ext>
            </a:extLst>
          </p:cNvPr>
          <p:cNvSpPr/>
          <p:nvPr/>
        </p:nvSpPr>
        <p:spPr>
          <a:xfrm>
            <a:off x="1749535" y="4093859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ら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818B8608-49BD-7AC2-B515-1D1D3E2854B5}"/>
              </a:ext>
            </a:extLst>
          </p:cNvPr>
          <p:cNvSpPr/>
          <p:nvPr/>
        </p:nvSpPr>
        <p:spPr>
          <a:xfrm>
            <a:off x="1701422" y="1454728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3919BD7E-CBCF-F4A5-2914-471048FA7BAF}"/>
              </a:ext>
            </a:extLst>
          </p:cNvPr>
          <p:cNvSpPr/>
          <p:nvPr/>
        </p:nvSpPr>
        <p:spPr>
          <a:xfrm>
            <a:off x="3649490" y="1454728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ね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B1EAEFE-7780-855B-A892-F70B0CB0805A}"/>
              </a:ext>
            </a:extLst>
          </p:cNvPr>
          <p:cNvSpPr/>
          <p:nvPr/>
        </p:nvSpPr>
        <p:spPr>
          <a:xfrm>
            <a:off x="5622848" y="1403928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FC9CC933-C09C-C91F-CFAB-689BB8EE513E}"/>
              </a:ext>
            </a:extLst>
          </p:cNvPr>
          <p:cNvSpPr/>
          <p:nvPr/>
        </p:nvSpPr>
        <p:spPr>
          <a:xfrm>
            <a:off x="3683755" y="4120855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む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C558ACBC-D0C9-90E8-AC7A-75477C018EBD}"/>
              </a:ext>
            </a:extLst>
          </p:cNvPr>
          <p:cNvSpPr/>
          <p:nvPr/>
        </p:nvSpPr>
        <p:spPr>
          <a:xfrm>
            <a:off x="5654204" y="4085066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D07DDB49-072F-ECE1-8517-F150FA38C0B7}"/>
              </a:ext>
            </a:extLst>
          </p:cNvPr>
          <p:cNvSpPr/>
          <p:nvPr/>
        </p:nvSpPr>
        <p:spPr>
          <a:xfrm>
            <a:off x="1736835" y="6752085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ゐ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16AF3C5B-C09B-2C97-67F8-A913D25CF606}"/>
              </a:ext>
            </a:extLst>
          </p:cNvPr>
          <p:cNvSpPr/>
          <p:nvPr/>
        </p:nvSpPr>
        <p:spPr>
          <a:xfrm>
            <a:off x="3671055" y="6779081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C21E51CB-3CF9-0D59-B6F9-E8EC356F590F}"/>
              </a:ext>
            </a:extLst>
          </p:cNvPr>
          <p:cNvSpPr/>
          <p:nvPr/>
        </p:nvSpPr>
        <p:spPr>
          <a:xfrm>
            <a:off x="5641504" y="6743292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941234C-C3B9-B64C-7646-D4B7EF26B728}"/>
              </a:ext>
            </a:extLst>
          </p:cNvPr>
          <p:cNvSpPr txBox="1"/>
          <p:nvPr/>
        </p:nvSpPr>
        <p:spPr>
          <a:xfrm>
            <a:off x="284406" y="240891"/>
            <a:ext cx="62651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「いろはかるた」には、「犬棒かるた」の名でも知られる「江戸いろは」の他に「京都」「大阪」「尾張（名古屋）」のものがあり、それぞれ、採用されていることわざの内容が異なっています。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277506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7F254E3-ED26-692F-166B-1196B5974721}"/>
              </a:ext>
            </a:extLst>
          </p:cNvPr>
          <p:cNvSpPr/>
          <p:nvPr/>
        </p:nvSpPr>
        <p:spPr>
          <a:xfrm>
            <a:off x="762452" y="1581458"/>
            <a:ext cx="1569660" cy="2117332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臭い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四十九歳</a:t>
            </a:r>
          </a:p>
          <a:p>
            <a:pPr algn="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親父臭い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F3AFC52-2C67-A55E-CC40-F99A39BF420C}"/>
              </a:ext>
            </a:extLst>
          </p:cNvPr>
          <p:cNvSpPr/>
          <p:nvPr/>
        </p:nvSpPr>
        <p:spPr>
          <a:xfrm>
            <a:off x="573059" y="1309255"/>
            <a:ext cx="1800000" cy="252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808678-5A74-EC68-CC34-99AA0B6E2882}"/>
              </a:ext>
            </a:extLst>
          </p:cNvPr>
          <p:cNvSpPr/>
          <p:nvPr/>
        </p:nvSpPr>
        <p:spPr>
          <a:xfrm>
            <a:off x="2546619" y="1309255"/>
            <a:ext cx="1800000" cy="2520000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05373F-9714-7C96-3B6B-CAEF103769D9}"/>
              </a:ext>
            </a:extLst>
          </p:cNvPr>
          <p:cNvSpPr/>
          <p:nvPr/>
        </p:nvSpPr>
        <p:spPr>
          <a:xfrm>
            <a:off x="4526505" y="1309255"/>
            <a:ext cx="1800000" cy="2520000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5F3823-B419-1C39-C8DB-69A0494E4CD8}"/>
              </a:ext>
            </a:extLst>
          </p:cNvPr>
          <p:cNvSpPr txBox="1"/>
          <p:nvPr/>
        </p:nvSpPr>
        <p:spPr>
          <a:xfrm>
            <a:off x="1481473" y="2077527"/>
            <a:ext cx="369332" cy="12877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しじゅうくさい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FE4E3B3-8DA7-7DCF-72EE-842CDA011AA2}"/>
              </a:ext>
            </a:extLst>
          </p:cNvPr>
          <p:cNvSpPr/>
          <p:nvPr/>
        </p:nvSpPr>
        <p:spPr>
          <a:xfrm>
            <a:off x="2800288" y="1454728"/>
            <a:ext cx="1569660" cy="211694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安物も</a:t>
            </a:r>
          </a:p>
          <a:p>
            <a:pPr algn="ct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買えない</a:t>
            </a:r>
          </a:p>
          <a:p>
            <a:pPr algn="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銭も無い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1BF3502-DD50-697E-EA3C-3DBDC6093B70}"/>
              </a:ext>
            </a:extLst>
          </p:cNvPr>
          <p:cNvSpPr/>
          <p:nvPr/>
        </p:nvSpPr>
        <p:spPr>
          <a:xfrm>
            <a:off x="5136768" y="1454728"/>
            <a:ext cx="1200329" cy="1800759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負けるが</a:t>
            </a:r>
            <a:endParaRPr lang="en-US" altLang="ja-JP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価値</a:t>
            </a:r>
            <a:endParaRPr lang="ja-JP" alt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8EDA437-B1E6-1B2B-FC9B-EC5D89321255}"/>
              </a:ext>
            </a:extLst>
          </p:cNvPr>
          <p:cNvSpPr/>
          <p:nvPr/>
        </p:nvSpPr>
        <p:spPr>
          <a:xfrm>
            <a:off x="573059" y="3974728"/>
            <a:ext cx="1800000" cy="252000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7573F55-38C9-D962-A5F1-5C3E49B15F33}"/>
              </a:ext>
            </a:extLst>
          </p:cNvPr>
          <p:cNvSpPr/>
          <p:nvPr/>
        </p:nvSpPr>
        <p:spPr>
          <a:xfrm>
            <a:off x="2546619" y="3974728"/>
            <a:ext cx="1800000" cy="2520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20D21DA-28FE-D3EA-D487-5ADF777BB990}"/>
              </a:ext>
            </a:extLst>
          </p:cNvPr>
          <p:cNvSpPr/>
          <p:nvPr/>
        </p:nvSpPr>
        <p:spPr>
          <a:xfrm>
            <a:off x="4526505" y="3974728"/>
            <a:ext cx="1800000" cy="2520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4E9AE64-3B31-8B57-1662-884A34356E07}"/>
              </a:ext>
            </a:extLst>
          </p:cNvPr>
          <p:cNvSpPr/>
          <p:nvPr/>
        </p:nvSpPr>
        <p:spPr>
          <a:xfrm>
            <a:off x="573059" y="6649726"/>
            <a:ext cx="1800000" cy="2520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B8DC8EE-5738-0A88-8316-EBAC59BEFA61}"/>
              </a:ext>
            </a:extLst>
          </p:cNvPr>
          <p:cNvSpPr/>
          <p:nvPr/>
        </p:nvSpPr>
        <p:spPr>
          <a:xfrm>
            <a:off x="2546619" y="6649726"/>
            <a:ext cx="1800000" cy="2520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CB9022C-3C7C-B277-9AB9-5EE8019052E2}"/>
              </a:ext>
            </a:extLst>
          </p:cNvPr>
          <p:cNvSpPr/>
          <p:nvPr/>
        </p:nvSpPr>
        <p:spPr>
          <a:xfrm>
            <a:off x="4526505" y="6649726"/>
            <a:ext cx="1800000" cy="2520000"/>
          </a:xfrm>
          <a:prstGeom prst="rect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57455FA-20D1-FC8D-7A9E-418B3D3D80B4}"/>
              </a:ext>
            </a:extLst>
          </p:cNvPr>
          <p:cNvSpPr/>
          <p:nvPr/>
        </p:nvSpPr>
        <p:spPr>
          <a:xfrm>
            <a:off x="776626" y="4242622"/>
            <a:ext cx="1569660" cy="2131166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ゲイと芸者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の無芸は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芸がない</a:t>
            </a:r>
            <a:endParaRPr lang="ja-JP" altLang="en-US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158D260-E7C6-549A-6AD7-5EDD3B16334F}"/>
              </a:ext>
            </a:extLst>
          </p:cNvPr>
          <p:cNvSpPr/>
          <p:nvPr/>
        </p:nvSpPr>
        <p:spPr>
          <a:xfrm>
            <a:off x="2782255" y="4248400"/>
            <a:ext cx="1569660" cy="197265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文（メール）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はやりたし</a:t>
            </a:r>
          </a:p>
          <a:p>
            <a:pPr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パソコン持たず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67A55BE-FF93-2254-DA31-527C2CA887D4}"/>
              </a:ext>
            </a:extLst>
          </p:cNvPr>
          <p:cNvSpPr/>
          <p:nvPr/>
        </p:nvSpPr>
        <p:spPr>
          <a:xfrm>
            <a:off x="4715281" y="4247959"/>
            <a:ext cx="1569660" cy="2125829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子は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三階から金を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貸せとせびる</a:t>
            </a:r>
            <a:endParaRPr lang="ja-JP" altLang="en-US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93ACA39-FB76-DC8A-8AC6-979BFE39D5C2}"/>
              </a:ext>
            </a:extLst>
          </p:cNvPr>
          <p:cNvSpPr/>
          <p:nvPr/>
        </p:nvSpPr>
        <p:spPr>
          <a:xfrm>
            <a:off x="806757" y="6873901"/>
            <a:ext cx="1569660" cy="2246769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エテ公に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餌をあげるな</a:t>
            </a:r>
          </a:p>
          <a:p>
            <a:pPr>
              <a:lnSpc>
                <a:spcPct val="150000"/>
              </a:lnSpc>
            </a:pPr>
            <a:endParaRPr lang="ja-JP" altLang="en-US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00F1AA5-E20C-20A1-8416-23CA076F5DAA}"/>
              </a:ext>
            </a:extLst>
          </p:cNvPr>
          <p:cNvSpPr/>
          <p:nvPr/>
        </p:nvSpPr>
        <p:spPr>
          <a:xfrm>
            <a:off x="2755838" y="6873902"/>
            <a:ext cx="1569660" cy="2151519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亭主に</a:t>
            </a:r>
          </a:p>
          <a:p>
            <a:pPr algn="ct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そろそろ</a:t>
            </a:r>
          </a:p>
          <a:p>
            <a:pPr algn="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ボケ防止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795F6EE-28EA-F1D4-64B3-5DEDC145EC63}"/>
              </a:ext>
            </a:extLst>
          </p:cNvPr>
          <p:cNvSpPr/>
          <p:nvPr/>
        </p:nvSpPr>
        <p:spPr>
          <a:xfrm>
            <a:off x="4761002" y="6873902"/>
            <a:ext cx="1569660" cy="207324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頭掻くし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手・尻掻くし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全身が痒い</a:t>
            </a:r>
            <a:endParaRPr lang="ja-JP" altLang="en-US" sz="20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6C845E-61E5-2A5F-79AC-37CC607B1CCE}"/>
              </a:ext>
            </a:extLst>
          </p:cNvPr>
          <p:cNvSpPr txBox="1"/>
          <p:nvPr/>
        </p:nvSpPr>
        <p:spPr>
          <a:xfrm>
            <a:off x="5940783" y="7519693"/>
            <a:ext cx="369332" cy="30050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1CEB82-E61C-5B51-923D-B1FA974AD6D6}"/>
              </a:ext>
            </a:extLst>
          </p:cNvPr>
          <p:cNvSpPr txBox="1"/>
          <p:nvPr/>
        </p:nvSpPr>
        <p:spPr>
          <a:xfrm>
            <a:off x="5481508" y="7191882"/>
            <a:ext cx="369332" cy="1196468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て　　しりか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F597CA-E4FC-0792-EB6B-C8ED16912943}"/>
              </a:ext>
            </a:extLst>
          </p:cNvPr>
          <p:cNvSpPr txBox="1"/>
          <p:nvPr/>
        </p:nvSpPr>
        <p:spPr>
          <a:xfrm>
            <a:off x="5035684" y="8318617"/>
            <a:ext cx="369332" cy="556256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A5C58BE-5F63-7A10-6856-D471E5668E9A}"/>
              </a:ext>
            </a:extLst>
          </p:cNvPr>
          <p:cNvSpPr txBox="1"/>
          <p:nvPr/>
        </p:nvSpPr>
        <p:spPr>
          <a:xfrm>
            <a:off x="1516394" y="7209525"/>
            <a:ext cx="369332" cy="556256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えさ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4CB13AC-50CC-8B0B-52A3-FB5DDA11AFFD}"/>
              </a:ext>
            </a:extLst>
          </p:cNvPr>
          <p:cNvSpPr/>
          <p:nvPr/>
        </p:nvSpPr>
        <p:spPr>
          <a:xfrm>
            <a:off x="2909453" y="9499426"/>
            <a:ext cx="1015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19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38D1127F-2E82-2A8D-B9A0-BC99BB03B49C}"/>
              </a:ext>
            </a:extLst>
          </p:cNvPr>
          <p:cNvSpPr/>
          <p:nvPr/>
        </p:nvSpPr>
        <p:spPr>
          <a:xfrm>
            <a:off x="5643998" y="1415272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8D1F2D8-5BCB-930A-8404-E4ED943ED416}"/>
              </a:ext>
            </a:extLst>
          </p:cNvPr>
          <p:cNvSpPr/>
          <p:nvPr/>
        </p:nvSpPr>
        <p:spPr>
          <a:xfrm>
            <a:off x="3708292" y="1421994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3A1EE9BF-F9AB-3ED1-0B88-ABD7634B4192}"/>
              </a:ext>
            </a:extLst>
          </p:cNvPr>
          <p:cNvSpPr/>
          <p:nvPr/>
        </p:nvSpPr>
        <p:spPr>
          <a:xfrm>
            <a:off x="1695630" y="1415272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81CC025B-02A3-F6C1-A1DB-E0C96DA5A331}"/>
              </a:ext>
            </a:extLst>
          </p:cNvPr>
          <p:cNvSpPr/>
          <p:nvPr/>
        </p:nvSpPr>
        <p:spPr>
          <a:xfrm>
            <a:off x="5643998" y="4082457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B0FA8AD0-4553-54BB-0854-0507439D9D3F}"/>
              </a:ext>
            </a:extLst>
          </p:cNvPr>
          <p:cNvSpPr/>
          <p:nvPr/>
        </p:nvSpPr>
        <p:spPr>
          <a:xfrm>
            <a:off x="3708292" y="4089179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ふ</a:t>
            </a: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CAC72AF5-6162-E73E-AD5B-707989408C95}"/>
              </a:ext>
            </a:extLst>
          </p:cNvPr>
          <p:cNvSpPr/>
          <p:nvPr/>
        </p:nvSpPr>
        <p:spPr>
          <a:xfrm>
            <a:off x="1695630" y="4082457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け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48E9AD29-E31B-EDDB-56E1-2715D8E288EF}"/>
              </a:ext>
            </a:extLst>
          </p:cNvPr>
          <p:cNvSpPr/>
          <p:nvPr/>
        </p:nvSpPr>
        <p:spPr>
          <a:xfrm>
            <a:off x="5643998" y="6741525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</a:t>
            </a: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AEB5EA6F-0237-62AF-50E5-2BBF9314A6B8}"/>
              </a:ext>
            </a:extLst>
          </p:cNvPr>
          <p:cNvSpPr/>
          <p:nvPr/>
        </p:nvSpPr>
        <p:spPr>
          <a:xfrm>
            <a:off x="3708292" y="6748247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て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4D8C4B29-B16F-9DE7-7594-F62F06B6F91D}"/>
              </a:ext>
            </a:extLst>
          </p:cNvPr>
          <p:cNvSpPr/>
          <p:nvPr/>
        </p:nvSpPr>
        <p:spPr>
          <a:xfrm>
            <a:off x="1695630" y="6741525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BFD888-A441-FFB2-EEB1-76D736BCC856}"/>
              </a:ext>
            </a:extLst>
          </p:cNvPr>
          <p:cNvSpPr txBox="1"/>
          <p:nvPr/>
        </p:nvSpPr>
        <p:spPr>
          <a:xfrm>
            <a:off x="284406" y="240891"/>
            <a:ext cx="6335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例えば江戸の「いろはかるた」だと、「い」で始まることわざは</a:t>
            </a:r>
            <a:r>
              <a:rPr lang="ja-JP" altLang="en-US" sz="1600" b="1" dirty="0"/>
              <a:t>「犬も歩けば棒に当たる」</a:t>
            </a:r>
            <a:r>
              <a:rPr lang="ja-JP" altLang="en-US" sz="1600" dirty="0"/>
              <a:t>です。ところが、京都の場合</a:t>
            </a:r>
            <a:r>
              <a:rPr lang="ja-JP" altLang="en-US" sz="1600" b="1" dirty="0"/>
              <a:t>「一寸先は闇」</a:t>
            </a:r>
            <a:r>
              <a:rPr lang="ja-JP" altLang="en-US" sz="1600" dirty="0"/>
              <a:t>。大阪と尾張では、</a:t>
            </a:r>
            <a:r>
              <a:rPr lang="ja-JP" altLang="en-US" sz="1600" b="1" dirty="0"/>
              <a:t>「一を聞いて十を知る」</a:t>
            </a:r>
            <a:r>
              <a:rPr lang="ja-JP" altLang="en-US" sz="1600" dirty="0"/>
              <a:t>となっています。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719783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7F254E3-ED26-692F-166B-1196B5974721}"/>
              </a:ext>
            </a:extLst>
          </p:cNvPr>
          <p:cNvSpPr/>
          <p:nvPr/>
        </p:nvSpPr>
        <p:spPr>
          <a:xfrm>
            <a:off x="604985" y="250475"/>
            <a:ext cx="1815882" cy="1877802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</a:rPr>
              <a:t>三べん</a:t>
            </a:r>
          </a:p>
          <a:p>
            <a:pPr algn="ctr">
              <a:lnSpc>
                <a:spcPts val="2800"/>
              </a:lnSpc>
            </a:pPr>
            <a:r>
              <a:rPr lang="ja-JP" altLang="en-US" sz="2000" dirty="0">
                <a:ln w="0"/>
              </a:rPr>
              <a:t>　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</a:rPr>
              <a:t>廻って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煙草</a:t>
            </a:r>
            <a:endParaRPr lang="en-US" altLang="ja-JP" sz="20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8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</a:rPr>
              <a:t>目が廻る</a:t>
            </a:r>
          </a:p>
          <a:p>
            <a:pPr algn="r">
              <a:lnSpc>
                <a:spcPts val="28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</a:rPr>
              <a:t>いま、禁煙中</a:t>
            </a:r>
            <a:endParaRPr lang="ja-JP" alt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F3AFC52-2C67-A55E-CC40-F99A39BF420C}"/>
              </a:ext>
            </a:extLst>
          </p:cNvPr>
          <p:cNvSpPr/>
          <p:nvPr/>
        </p:nvSpPr>
        <p:spPr>
          <a:xfrm>
            <a:off x="573059" y="105002"/>
            <a:ext cx="1800000" cy="2160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808678-5A74-EC68-CC34-99AA0B6E2882}"/>
              </a:ext>
            </a:extLst>
          </p:cNvPr>
          <p:cNvSpPr/>
          <p:nvPr/>
        </p:nvSpPr>
        <p:spPr>
          <a:xfrm>
            <a:off x="2546619" y="105002"/>
            <a:ext cx="1800000" cy="2160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05373F-9714-7C96-3B6B-CAEF103769D9}"/>
              </a:ext>
            </a:extLst>
          </p:cNvPr>
          <p:cNvSpPr/>
          <p:nvPr/>
        </p:nvSpPr>
        <p:spPr>
          <a:xfrm>
            <a:off x="4526505" y="105002"/>
            <a:ext cx="1800000" cy="2160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FE4E3B3-8DA7-7DCF-72EE-842CDA011AA2}"/>
              </a:ext>
            </a:extLst>
          </p:cNvPr>
          <p:cNvSpPr/>
          <p:nvPr/>
        </p:nvSpPr>
        <p:spPr>
          <a:xfrm>
            <a:off x="2487608" y="209633"/>
            <a:ext cx="1046440" cy="2099240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sz="1400" dirty="0">
                <a:ln w="0"/>
              </a:rPr>
              <a:t>今や</a:t>
            </a:r>
            <a:r>
              <a:rPr lang="ja-JP" altLang="en-US" sz="1400" b="0" cap="none" spc="0" dirty="0">
                <a:ln w="0"/>
                <a:solidFill>
                  <a:schemeClr val="tx1"/>
                </a:solidFill>
              </a:rPr>
              <a:t>テレビ、新聞、雑誌は地獄。スマホ、</a:t>
            </a:r>
            <a:r>
              <a:rPr lang="ja-JP" altLang="en-US" sz="1400" dirty="0">
                <a:ln w="0"/>
              </a:rPr>
              <a:t>パソコン　</a:t>
            </a:r>
            <a:r>
              <a:rPr lang="ja-JP" altLang="en-US" sz="1400" b="0" cap="none" spc="0" dirty="0">
                <a:ln w="0"/>
                <a:solidFill>
                  <a:schemeClr val="tx1"/>
                </a:solidFill>
              </a:rPr>
              <a:t>マルチメディア</a:t>
            </a:r>
            <a:endParaRPr lang="en-US" altLang="ja-JP" sz="1400" b="0" cap="none" spc="0" dirty="0">
              <a:ln w="0"/>
              <a:solidFill>
                <a:schemeClr val="tx1"/>
              </a:solidFill>
            </a:endParaRPr>
          </a:p>
          <a:p>
            <a:r>
              <a:rPr lang="ja-JP" altLang="en-US" sz="1400" dirty="0">
                <a:ln w="0"/>
              </a:rPr>
              <a:t>が</a:t>
            </a:r>
            <a:r>
              <a:rPr lang="ja-JP" altLang="en-US" sz="1400" b="0" cap="none" spc="0" dirty="0">
                <a:ln w="0"/>
                <a:solidFill>
                  <a:schemeClr val="tx1"/>
                </a:solidFill>
              </a:rPr>
              <a:t>極楽天国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1BF3502-DD50-697E-EA3C-3DBDC6093B70}"/>
              </a:ext>
            </a:extLst>
          </p:cNvPr>
          <p:cNvSpPr/>
          <p:nvPr/>
        </p:nvSpPr>
        <p:spPr>
          <a:xfrm>
            <a:off x="4681732" y="254901"/>
            <a:ext cx="1661993" cy="1918294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油断大敵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予断許さぬ</a:t>
            </a: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ヨルダン無敵</a:t>
            </a:r>
            <a:endParaRPr lang="ja-JP" alt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8EDA437-B1E6-1B2B-FC9B-EC5D89321255}"/>
              </a:ext>
            </a:extLst>
          </p:cNvPr>
          <p:cNvSpPr/>
          <p:nvPr/>
        </p:nvSpPr>
        <p:spPr>
          <a:xfrm>
            <a:off x="573059" y="2479527"/>
            <a:ext cx="1800000" cy="2160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7573F55-38C9-D962-A5F1-5C3E49B15F33}"/>
              </a:ext>
            </a:extLst>
          </p:cNvPr>
          <p:cNvSpPr/>
          <p:nvPr/>
        </p:nvSpPr>
        <p:spPr>
          <a:xfrm>
            <a:off x="2546619" y="2479527"/>
            <a:ext cx="1800000" cy="2160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20D21DA-28FE-D3EA-D487-5ADF777BB990}"/>
              </a:ext>
            </a:extLst>
          </p:cNvPr>
          <p:cNvSpPr/>
          <p:nvPr/>
        </p:nvSpPr>
        <p:spPr>
          <a:xfrm>
            <a:off x="4526505" y="2458745"/>
            <a:ext cx="1800000" cy="216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57455FA-20D1-FC8D-7A9E-418B3D3D80B4}"/>
              </a:ext>
            </a:extLst>
          </p:cNvPr>
          <p:cNvSpPr/>
          <p:nvPr/>
        </p:nvSpPr>
        <p:spPr>
          <a:xfrm>
            <a:off x="681929" y="2614399"/>
            <a:ext cx="1738938" cy="1913096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目の中に</a:t>
            </a:r>
            <a:endParaRPr lang="ja-JP" altLang="en-US" sz="24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6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入れても</a:t>
            </a:r>
            <a:endParaRPr lang="en-US" altLang="ja-JP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6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痛くない</a:t>
            </a:r>
            <a:endParaRPr lang="en-US" altLang="ja-JP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孫のよろこぶ姿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158D260-E7C6-549A-6AD7-5EDD3B16334F}"/>
              </a:ext>
            </a:extLst>
          </p:cNvPr>
          <p:cNvSpPr/>
          <p:nvPr/>
        </p:nvSpPr>
        <p:spPr>
          <a:xfrm>
            <a:off x="2800288" y="2593617"/>
            <a:ext cx="1569660" cy="1958169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　身か出た</a:t>
            </a:r>
            <a:endParaRPr lang="ja-JP" altLang="en-US" sz="24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真っ赤に錆びた</a:t>
            </a:r>
            <a:endParaRPr lang="en-US" altLang="ja-JP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ナイフ</a:t>
            </a:r>
            <a:endParaRPr lang="ja-JP" altLang="en-US" sz="24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67A55BE-FF93-2254-DA31-527C2CA887D4}"/>
              </a:ext>
            </a:extLst>
          </p:cNvPr>
          <p:cNvSpPr/>
          <p:nvPr/>
        </p:nvSpPr>
        <p:spPr>
          <a:xfrm>
            <a:off x="4598159" y="2614399"/>
            <a:ext cx="1738938" cy="1937446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知らぬが</a:t>
            </a:r>
            <a:endParaRPr lang="ja-JP" altLang="en-US" sz="24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放って置けない</a:t>
            </a:r>
          </a:p>
          <a:p>
            <a:pPr>
              <a:lnSpc>
                <a:spcPts val="26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知らぬなら</a:t>
            </a:r>
            <a:endParaRPr lang="en-US" altLang="ja-JP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lnSpc>
                <a:spcPts val="26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放っとけ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4E9AE64-3B31-8B57-1662-884A34356E07}"/>
              </a:ext>
            </a:extLst>
          </p:cNvPr>
          <p:cNvSpPr/>
          <p:nvPr/>
        </p:nvSpPr>
        <p:spPr>
          <a:xfrm>
            <a:off x="573059" y="4842795"/>
            <a:ext cx="1800000" cy="2160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93ACA39-FB76-DC8A-8AC6-979BFE39D5C2}"/>
              </a:ext>
            </a:extLst>
          </p:cNvPr>
          <p:cNvSpPr/>
          <p:nvPr/>
        </p:nvSpPr>
        <p:spPr>
          <a:xfrm>
            <a:off x="758874" y="5089749"/>
            <a:ext cx="1661993" cy="1955660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￥は異な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もの</a:t>
            </a:r>
            <a:endParaRPr lang="en-US" altLang="ja-JP" sz="20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お足だもの</a:t>
            </a:r>
            <a:endParaRPr lang="en-US" altLang="ja-JP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逃げ足速い</a:t>
            </a:r>
            <a:endParaRPr lang="ja-JP" altLang="en-US" sz="2400" b="0" cap="none" spc="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0FAD28C9-ED44-1D01-D661-47C59314AA4C}"/>
              </a:ext>
            </a:extLst>
          </p:cNvPr>
          <p:cNvGrpSpPr/>
          <p:nvPr/>
        </p:nvGrpSpPr>
        <p:grpSpPr>
          <a:xfrm>
            <a:off x="2546619" y="4842795"/>
            <a:ext cx="1827460" cy="2160000"/>
            <a:chOff x="2546619" y="4987173"/>
            <a:chExt cx="1827460" cy="2160000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B8DC8EE-5738-0A88-8316-EBAC59BEFA61}"/>
                </a:ext>
              </a:extLst>
            </p:cNvPr>
            <p:cNvSpPr/>
            <p:nvPr/>
          </p:nvSpPr>
          <p:spPr>
            <a:xfrm>
              <a:off x="2546619" y="4987173"/>
              <a:ext cx="1800000" cy="2160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00F1AA5-E20C-20A1-8416-23CA076F5DAA}"/>
                </a:ext>
              </a:extLst>
            </p:cNvPr>
            <p:cNvSpPr/>
            <p:nvPr/>
          </p:nvSpPr>
          <p:spPr>
            <a:xfrm>
              <a:off x="2635141" y="5141347"/>
              <a:ext cx="1738938" cy="1958228"/>
            </a:xfrm>
            <a:prstGeom prst="rect">
              <a:avLst/>
            </a:prstGeom>
            <a:noFill/>
          </p:spPr>
          <p:txBody>
            <a:bodyPr vert="eaVert"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b="1" dirty="0">
                  <a:ln w="0"/>
                  <a:latin typeface="メイリオ" panose="020B0604030504040204" pitchFamily="50" charset="-128"/>
                  <a:ea typeface="メイリオ" panose="020B0604030504040204" pitchFamily="50" charset="-128"/>
                </a:rPr>
                <a:t>　 </a:t>
              </a:r>
              <a:r>
                <a:rPr lang="ja-JP" altLang="en-US" sz="2000" dirty="0">
                  <a:ln w="0"/>
                  <a:latin typeface="メイリオ" panose="020B0604030504040204" pitchFamily="50" charset="-128"/>
                  <a:ea typeface="メイリオ" panose="020B0604030504040204" pitchFamily="50" charset="-128"/>
                </a:rPr>
                <a:t>貧乏暇なし</a:t>
              </a:r>
            </a:p>
            <a:p>
              <a:pPr algn="ctr">
                <a:lnSpc>
                  <a:spcPts val="2600"/>
                </a:lnSpc>
              </a:pPr>
              <a:r>
                <a:rPr lang="ja-JP" altLang="en-US" dirty="0">
                  <a:ln w="0"/>
                  <a:latin typeface="メイリオ" panose="020B0604030504040204" pitchFamily="50" charset="-128"/>
                  <a:ea typeface="メイリオ" panose="020B0604030504040204" pitchFamily="50" charset="-128"/>
                </a:rPr>
                <a:t>時は金なり</a:t>
              </a:r>
              <a:endPara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2600"/>
                </a:lnSpc>
              </a:pPr>
              <a:r>
                <a:rPr lang="ja-JP" altLang="en-US" dirty="0">
                  <a:ln w="0"/>
                  <a:latin typeface="メイリオ" panose="020B0604030504040204" pitchFamily="50" charset="-128"/>
                  <a:ea typeface="メイリオ" panose="020B0604030504040204" pitchFamily="50" charset="-128"/>
                </a:rPr>
                <a:t>金は無いが</a:t>
              </a:r>
              <a:endParaRPr lang="en-US" altLang="ja-JP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2600"/>
                </a:lnSpc>
              </a:pPr>
              <a:r>
                <a:rPr lang="ja-JP" altLang="en-US" dirty="0">
                  <a:ln w="0"/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暇はある</a:t>
              </a:r>
              <a:endParaRPr lang="ja-JP" altLang="en-US" sz="24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CB9022C-3C7C-B277-9AB9-5EE8019052E2}"/>
              </a:ext>
            </a:extLst>
          </p:cNvPr>
          <p:cNvSpPr/>
          <p:nvPr/>
        </p:nvSpPr>
        <p:spPr>
          <a:xfrm>
            <a:off x="4526505" y="4822015"/>
            <a:ext cx="1800000" cy="2160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795F6EE-28EA-F1D4-64B3-5DEDC145EC63}"/>
              </a:ext>
            </a:extLst>
          </p:cNvPr>
          <p:cNvSpPr/>
          <p:nvPr/>
        </p:nvSpPr>
        <p:spPr>
          <a:xfrm>
            <a:off x="5642481" y="4837395"/>
            <a:ext cx="738664" cy="1990288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門前の小僧</a:t>
            </a:r>
            <a:endParaRPr lang="ja-JP" altLang="en-US" sz="24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B8FD2FD-3355-65CF-076F-42F82DCAF605}"/>
              </a:ext>
            </a:extLst>
          </p:cNvPr>
          <p:cNvSpPr txBox="1"/>
          <p:nvPr/>
        </p:nvSpPr>
        <p:spPr>
          <a:xfrm>
            <a:off x="1992128" y="5288199"/>
            <a:ext cx="369332" cy="59758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えん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A64EF31-FBFC-92CD-BC52-99C63CB61106}"/>
              </a:ext>
            </a:extLst>
          </p:cNvPr>
          <p:cNvSpPr/>
          <p:nvPr/>
        </p:nvSpPr>
        <p:spPr>
          <a:xfrm>
            <a:off x="2546619" y="7221448"/>
            <a:ext cx="1800000" cy="2160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38F376C-51CC-4C73-B32E-B5D848468B34}"/>
              </a:ext>
            </a:extLst>
          </p:cNvPr>
          <p:cNvSpPr/>
          <p:nvPr/>
        </p:nvSpPr>
        <p:spPr>
          <a:xfrm>
            <a:off x="4526505" y="7200665"/>
            <a:ext cx="1800000" cy="2160000"/>
          </a:xfrm>
          <a:prstGeom prst="rect">
            <a:avLst/>
          </a:prstGeom>
          <a:noFill/>
          <a:ln w="76200">
            <a:solidFill>
              <a:srgbClr val="AC75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007C187-4091-BA20-3A51-320FF2177D77}"/>
              </a:ext>
            </a:extLst>
          </p:cNvPr>
          <p:cNvSpPr/>
          <p:nvPr/>
        </p:nvSpPr>
        <p:spPr>
          <a:xfrm>
            <a:off x="2754121" y="7390961"/>
            <a:ext cx="1569660" cy="1818211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酔客は</a:t>
            </a:r>
          </a:p>
          <a:p>
            <a:pPr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酔うほどに、</a:t>
            </a:r>
            <a:endParaRPr lang="en-US" altLang="ja-JP" sz="20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睡魔が襲う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1C6224F-D5F4-9BBE-1074-C4A37AAE24CC}"/>
              </a:ext>
            </a:extLst>
          </p:cNvPr>
          <p:cNvSpPr/>
          <p:nvPr/>
        </p:nvSpPr>
        <p:spPr>
          <a:xfrm>
            <a:off x="4829807" y="7365519"/>
            <a:ext cx="1415772" cy="1843653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    今日の夢は</a:t>
            </a:r>
          </a:p>
          <a:p>
            <a:pPr algn="ctr"/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大きいぞ</a:t>
            </a:r>
          </a:p>
          <a:p>
            <a:pPr algn="ctr"/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太平洋に</a:t>
            </a:r>
            <a:endParaRPr lang="en-US" altLang="ja-JP" sz="20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小便した夢</a:t>
            </a:r>
            <a:endParaRPr lang="ja-JP" altLang="en-US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6575723A-DF37-A28B-D233-D7A088FD0425}"/>
              </a:ext>
            </a:extLst>
          </p:cNvPr>
          <p:cNvSpPr/>
          <p:nvPr/>
        </p:nvSpPr>
        <p:spPr>
          <a:xfrm>
            <a:off x="3678756" y="7314111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D43AAE6E-2D7F-B80F-B1C0-210600259547}"/>
              </a:ext>
            </a:extLst>
          </p:cNvPr>
          <p:cNvSpPr/>
          <p:nvPr/>
        </p:nvSpPr>
        <p:spPr>
          <a:xfrm>
            <a:off x="5751120" y="7319674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kumimoji="1" lang="ja-JP" altLang="en-US" sz="2400" b="1" dirty="0">
                <a:solidFill>
                  <a:schemeClr val="tx1"/>
                </a:solidFill>
              </a:rPr>
              <a:t>京</a:t>
            </a:r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82905BB-039D-E8BC-6DE0-63CBB35DFDB3}"/>
              </a:ext>
            </a:extLst>
          </p:cNvPr>
          <p:cNvSpPr/>
          <p:nvPr/>
        </p:nvSpPr>
        <p:spPr>
          <a:xfrm>
            <a:off x="531495" y="7208241"/>
            <a:ext cx="1800000" cy="2160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04107C-4980-2494-68DE-7ED4DEC0FB78}"/>
              </a:ext>
            </a:extLst>
          </p:cNvPr>
          <p:cNvSpPr/>
          <p:nvPr/>
        </p:nvSpPr>
        <p:spPr>
          <a:xfrm>
            <a:off x="692831" y="7337167"/>
            <a:ext cx="1661993" cy="196090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リーグ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lang="en-US" altLang="ja-JP" sz="16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パ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リーグ 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lang="en-US" altLang="ja-JP" sz="16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lnSpc>
                <a:spcPct val="150000"/>
              </a:lnSpc>
            </a:pP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代えられない</a:t>
            </a:r>
            <a:endParaRPr lang="ja-JP" altLang="en-US" sz="24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2428757-3BC4-2593-024F-C1E1693927C9}"/>
              </a:ext>
            </a:extLst>
          </p:cNvPr>
          <p:cNvSpPr txBox="1"/>
          <p:nvPr/>
        </p:nvSpPr>
        <p:spPr>
          <a:xfrm>
            <a:off x="3977411" y="7788599"/>
            <a:ext cx="369332" cy="92527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すいきゃく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F2280B4-7308-FB21-D180-C484EFBDD40B}"/>
              </a:ext>
            </a:extLst>
          </p:cNvPr>
          <p:cNvSpPr txBox="1"/>
          <p:nvPr/>
        </p:nvSpPr>
        <p:spPr>
          <a:xfrm>
            <a:off x="3047632" y="7736455"/>
            <a:ext cx="369332" cy="77287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すいま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915D337-4980-76E3-C86B-5FC78982CC15}"/>
              </a:ext>
            </a:extLst>
          </p:cNvPr>
          <p:cNvSpPr txBox="1"/>
          <p:nvPr/>
        </p:nvSpPr>
        <p:spPr>
          <a:xfrm>
            <a:off x="1523155" y="5528588"/>
            <a:ext cx="369332" cy="59758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あし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D9E4BA1-3E5C-E0CC-0F39-A7A982226DB6}"/>
              </a:ext>
            </a:extLst>
          </p:cNvPr>
          <p:cNvSpPr/>
          <p:nvPr/>
        </p:nvSpPr>
        <p:spPr>
          <a:xfrm>
            <a:off x="2909454" y="9499426"/>
            <a:ext cx="1015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92EDDA36-8641-D092-18BF-4F5049026038}"/>
              </a:ext>
            </a:extLst>
          </p:cNvPr>
          <p:cNvSpPr/>
          <p:nvPr/>
        </p:nvSpPr>
        <p:spPr>
          <a:xfrm>
            <a:off x="1658888" y="7314472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せ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4F244C66-0704-DA6C-91D1-760040952289}"/>
              </a:ext>
            </a:extLst>
          </p:cNvPr>
          <p:cNvSpPr/>
          <p:nvPr/>
        </p:nvSpPr>
        <p:spPr>
          <a:xfrm>
            <a:off x="4602055" y="5019398"/>
            <a:ext cx="1046440" cy="1938992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習わぬ</a:t>
            </a:r>
            <a:r>
              <a:rPr lang="ja-JP" altLang="en-US" sz="12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京興協凶峡卿鏡叫</a:t>
            </a:r>
          </a:p>
          <a:p>
            <a:pPr algn="ctr"/>
            <a:r>
              <a:rPr lang="ja-JP" altLang="en-US" sz="12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境狂饗橋強況侠僑兇驚嬌</a:t>
            </a:r>
          </a:p>
          <a:p>
            <a:pPr algn="ctr"/>
            <a:r>
              <a:rPr lang="ja-JP" altLang="en-US" sz="12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共夾杏競脅怯響胸脇兄供</a:t>
            </a:r>
          </a:p>
          <a:p>
            <a:pPr algn="ctr"/>
            <a:r>
              <a:rPr lang="ja-JP" altLang="en-US" sz="12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享亨叶喬恭矯頬挟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を読む</a:t>
            </a:r>
            <a:endParaRPr lang="ja-JP" altLang="en-US" sz="1200" b="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147B2638-3DA2-0415-DC95-4BC6704F94C2}"/>
              </a:ext>
            </a:extLst>
          </p:cNvPr>
          <p:cNvSpPr/>
          <p:nvPr/>
        </p:nvSpPr>
        <p:spPr>
          <a:xfrm>
            <a:off x="5717639" y="4957147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</a:t>
            </a: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1DCFA30C-7D18-328D-5959-3E5782034565}"/>
              </a:ext>
            </a:extLst>
          </p:cNvPr>
          <p:cNvSpPr/>
          <p:nvPr/>
        </p:nvSpPr>
        <p:spPr>
          <a:xfrm>
            <a:off x="3673515" y="4925496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</a:t>
            </a: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2F01CA2F-DA19-2888-3C77-643753D64C03}"/>
              </a:ext>
            </a:extLst>
          </p:cNvPr>
          <p:cNvSpPr/>
          <p:nvPr/>
        </p:nvSpPr>
        <p:spPr>
          <a:xfrm>
            <a:off x="1723131" y="4931662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ゑ</a:t>
            </a: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EAF4172F-1266-7867-5E70-8B7F727077A3}"/>
              </a:ext>
            </a:extLst>
          </p:cNvPr>
          <p:cNvSpPr/>
          <p:nvPr/>
        </p:nvSpPr>
        <p:spPr>
          <a:xfrm>
            <a:off x="5692609" y="2574567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</a:t>
            </a: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71F6EBE8-2EA3-A3E0-5E36-C9BA48AA06AD}"/>
              </a:ext>
            </a:extLst>
          </p:cNvPr>
          <p:cNvSpPr/>
          <p:nvPr/>
        </p:nvSpPr>
        <p:spPr>
          <a:xfrm>
            <a:off x="3734562" y="2578752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</a:t>
            </a: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715C5E0A-3E51-A95C-CE61-C4FB9CB6D010}"/>
              </a:ext>
            </a:extLst>
          </p:cNvPr>
          <p:cNvSpPr/>
          <p:nvPr/>
        </p:nvSpPr>
        <p:spPr>
          <a:xfrm>
            <a:off x="1729347" y="2577938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め</a:t>
            </a: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1C78861A-DCA6-8B44-6BE8-4060057FE40F}"/>
              </a:ext>
            </a:extLst>
          </p:cNvPr>
          <p:cNvSpPr/>
          <p:nvPr/>
        </p:nvSpPr>
        <p:spPr>
          <a:xfrm>
            <a:off x="5650335" y="188001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ゆ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08A9CF07-4B08-CFEC-DCC2-6A890C797185}"/>
              </a:ext>
            </a:extLst>
          </p:cNvPr>
          <p:cNvSpPr/>
          <p:nvPr/>
        </p:nvSpPr>
        <p:spPr>
          <a:xfrm>
            <a:off x="3344634" y="314816"/>
            <a:ext cx="800219" cy="1768636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r">
              <a:lnSpc>
                <a:spcPts val="2400"/>
              </a:lnSpc>
            </a:pPr>
            <a:r>
              <a:rPr lang="ja-JP" altLang="en-US" sz="24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ja-JP" altLang="en-US" sz="20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聞いて極楽　　見て地獄</a:t>
            </a:r>
            <a:endParaRPr lang="ja-JP" alt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0B62A361-6375-F80F-FFE8-A7452955463C}"/>
              </a:ext>
            </a:extLst>
          </p:cNvPr>
          <p:cNvSpPr/>
          <p:nvPr/>
        </p:nvSpPr>
        <p:spPr>
          <a:xfrm>
            <a:off x="3688264" y="211528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FA473D2E-8706-6DBD-CCC9-05D914CE436A}"/>
              </a:ext>
            </a:extLst>
          </p:cNvPr>
          <p:cNvSpPr/>
          <p:nvPr/>
        </p:nvSpPr>
        <p:spPr>
          <a:xfrm>
            <a:off x="1761002" y="188001"/>
            <a:ext cx="468000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</a:t>
            </a:r>
          </a:p>
        </p:txBody>
      </p:sp>
    </p:spTree>
    <p:extLst>
      <p:ext uri="{BB962C8B-B14F-4D97-AF65-F5344CB8AC3E}">
        <p14:creationId xmlns:p14="http://schemas.microsoft.com/office/powerpoint/2010/main" val="126181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0F4C0C-1A60-C725-D1C7-83CBF4F6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あとがき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F1DFE4-C8A3-67E0-F320-9532502C3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1987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年７月「職場や家庭でたまったストレスをジョークで吹き飛ばす」というポリシーのもと「同巣会ジョークサロン」なる会が結成された。私は遅れて平成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1990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）年に参加した。平成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1998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）年から、一人新聞「ヒライ信」を発刊した。それを月一回の例会の持ち込んだ。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ジョークサロンが発足して１３年、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年７月に、サロンの同人の傑作作品を、共著で文芸社から発行することになりました。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その中に、「ヒライ信」の初期のころの作品も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ページにわたって、カラーで掲載されました。今回、その中のいくつかを抜粋し、再編集して小冊子にしてみました。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年９月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日（平井の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歳誕生日）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2C2C74-FF67-519D-3BF3-FBAF96EBE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71" y="7804573"/>
            <a:ext cx="1322458" cy="131261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EDEF5D-0E86-453C-3866-9048A96D0CD3}"/>
              </a:ext>
            </a:extLst>
          </p:cNvPr>
          <p:cNvSpPr txBox="1"/>
          <p:nvPr/>
        </p:nvSpPr>
        <p:spPr>
          <a:xfrm>
            <a:off x="235744" y="9234049"/>
            <a:ext cx="6386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3"/>
              </a:rPr>
              <a:t>https://1drv.ms/b/s!AiZK9Kv-HkjasF8Rw0o8ybieluUx?e=079xIe</a:t>
            </a:r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847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Single"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CBA306-4D05-C18E-44DC-90E67C18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839841"/>
          </a:xfrm>
        </p:spPr>
        <p:txBody>
          <a:bodyPr>
            <a:norm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どっち？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Which?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76D643-101A-BED3-C949-CFB47F76C5C8}"/>
              </a:ext>
            </a:extLst>
          </p:cNvPr>
          <p:cNvSpPr txBox="1"/>
          <p:nvPr/>
        </p:nvSpPr>
        <p:spPr>
          <a:xfrm>
            <a:off x="226423" y="1298810"/>
            <a:ext cx="6505303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●牛乳を飲んでる人より、</a:t>
            </a:r>
          </a:p>
          <a:p>
            <a:r>
              <a:rPr lang="ja-JP" altLang="en-US" sz="2400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牛乳を配達している人の方が健康である。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●病気の種類は数え切れないほど沢山あるが、</a:t>
            </a:r>
          </a:p>
          <a:p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健康は一つしかない。</a:t>
            </a:r>
          </a:p>
          <a:p>
            <a:r>
              <a:rPr lang="ja-JP" altLang="en-US" sz="2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難しい問題を簡単に解決しようとすると、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					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ノイローゼになる。</a:t>
            </a:r>
          </a:p>
          <a:p>
            <a:r>
              <a:rPr lang="ja-JP" altLang="en-US" sz="2400" dirty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簡単な問題を難しく解決しようとしても、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					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ノイローゼになる。</a:t>
            </a:r>
          </a:p>
          <a:p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赤信号皆で渡れば怖くない。</a:t>
            </a:r>
          </a:p>
          <a:p>
            <a:r>
              <a:rPr lang="ja-JP" altLang="en-US" sz="2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青信号一人で渡ると怖くなる。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ほんじつせいてん　　あっぱれにほん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本日晴天　天晴日本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あんぜんちたい　おびじまったくやすい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安全地帯　帯地全安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いっしょうけんめい　いのちがけいきるみちひとつ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一生懸命　命懸生一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こいよいこよ　　　よいここいよ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来いよ行こよ　良い子来いよ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わけるとわかる　わかるとかわる　　</a:t>
            </a:r>
          </a:p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心配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しんぱい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のない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心配り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こころくばり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気配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けはい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のない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気配り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きくばり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9FD07E9-9124-CF85-32E0-95670D94C889}"/>
              </a:ext>
            </a:extLst>
          </p:cNvPr>
          <p:cNvSpPr/>
          <p:nvPr/>
        </p:nvSpPr>
        <p:spPr>
          <a:xfrm>
            <a:off x="2988801" y="9499426"/>
            <a:ext cx="8563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330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D93F83-F68C-B82B-E2DE-BA44D9DDF586}"/>
              </a:ext>
            </a:extLst>
          </p:cNvPr>
          <p:cNvSpPr txBox="1"/>
          <p:nvPr/>
        </p:nvSpPr>
        <p:spPr>
          <a:xfrm>
            <a:off x="512957" y="671278"/>
            <a:ext cx="5940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３の発想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昭和３３年は、３３３ｍの東京タワーができた、背番号３の長嶋さんが三塁手・３番・３振でデビューした年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私はその年に、高校受験をした。なんとそのときの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受験番号が「３３３」であった。３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見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事合格した。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それ以来、「３」はひらいのラッキーナンバーになった。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この「ヒライ信」は、先号が３３号でした。春３月の３日は桃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momo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の節句で、耳・みみ・３３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mimi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の日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３方１両損とか、３人の方が更迭・辞任騒ぎで国会は３３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散散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だ、今月は３月だから・・・その「３」にあやかって「３」に関するいろいろなことを並べてみた。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ご「３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参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」照、ご「３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参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」考にしてください。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35058FEB-6770-07C6-A8D8-1389B7015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76757"/>
              </p:ext>
            </p:extLst>
          </p:nvPr>
        </p:nvGraphicFramePr>
        <p:xfrm>
          <a:off x="512957" y="4192226"/>
          <a:ext cx="5760000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097">
                  <a:extLst>
                    <a:ext uri="{9D8B030D-6E8A-4147-A177-3AD203B41FA5}">
                      <a16:colId xmlns:a16="http://schemas.microsoft.com/office/drawing/2014/main" val="2900942525"/>
                    </a:ext>
                  </a:extLst>
                </a:gridCol>
                <a:gridCol w="881097">
                  <a:extLst>
                    <a:ext uri="{9D8B030D-6E8A-4147-A177-3AD203B41FA5}">
                      <a16:colId xmlns:a16="http://schemas.microsoft.com/office/drawing/2014/main" val="2302268594"/>
                    </a:ext>
                  </a:extLst>
                </a:gridCol>
                <a:gridCol w="3975806">
                  <a:extLst>
                    <a:ext uri="{9D8B030D-6E8A-4147-A177-3AD203B41FA5}">
                      <a16:colId xmlns:a16="http://schemas.microsoft.com/office/drawing/2014/main" val="188527521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漢字３つの漢字はこんな感じ？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00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口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品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口が多いのは、品がない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723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晶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6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三日連休は、</a:t>
                      </a:r>
                      <a:r>
                        <a:rPr lang="en-US" sz="16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SUN</a:t>
                      </a:r>
                      <a:r>
                        <a:rPr lang="ja-JP" sz="16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が燦燦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3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石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磊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6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磊落する石の上にも３年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34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貝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贔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6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贔屓したかい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66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耳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聶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6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みみ３３三三、３月３日は耳の日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883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直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矗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6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直角な実直で真っ直ぐな人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943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車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轟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6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車の轟音ゴーン、車ﾒｰｶの社長ゴ～ン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25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虫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蟲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6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虫を無視、無死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83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木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森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6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木になる木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41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牛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犇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ぎゅうぎゅうぎゅう詰、犇く牛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688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馬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驫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00"/>
                        </a:lnSpc>
                      </a:pPr>
                      <a:r>
                        <a:rPr 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600"/>
                        </a:lnSpc>
                      </a:pPr>
                      <a:r>
                        <a:rPr lang="en-US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ja-JP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３馬鹿トリオが３組いたら、３驫麤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96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鹿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麤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13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女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姦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鹿嶋市の女三人寄れば姦</a:t>
                      </a: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125736"/>
                  </a:ext>
                </a:extLst>
              </a:tr>
            </a:tbl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5B1619-8975-67F4-EBD0-EEB0375B855A}"/>
              </a:ext>
            </a:extLst>
          </p:cNvPr>
          <p:cNvSpPr/>
          <p:nvPr/>
        </p:nvSpPr>
        <p:spPr>
          <a:xfrm>
            <a:off x="2988800" y="9499426"/>
            <a:ext cx="8563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kumimoji="0" lang="en-US" altLang="ja-JP" sz="2000" b="0" i="0" u="none" strike="noStrike" kern="1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kumimoji="0" lang="ja-JP" altLang="en-US" sz="2000" b="0" i="0" u="none" strike="noStrike" kern="1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kumimoji="0" lang="ja-JP" alt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04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38EC8D3A-E733-E523-ED72-5DA6F5B0CDC1}"/>
              </a:ext>
            </a:extLst>
          </p:cNvPr>
          <p:cNvGraphicFramePr>
            <a:graphicFrameLocks noGrp="1"/>
          </p:cNvGraphicFramePr>
          <p:nvPr/>
        </p:nvGraphicFramePr>
        <p:xfrm>
          <a:off x="217507" y="415634"/>
          <a:ext cx="6480000" cy="90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147597346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37010924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57789844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35663834"/>
                    </a:ext>
                  </a:extLst>
                </a:gridCol>
              </a:tblGrid>
              <a:tr h="3000000">
                <a:tc>
                  <a:txBody>
                    <a:bodyPr/>
                    <a:lstStyle/>
                    <a:p>
                      <a:endParaRPr kumimoji="1" lang="en-US" altLang="ja-JP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つに分ける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three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３つの流れ</a:t>
                      </a:r>
                    </a:p>
                    <a:p>
                      <a:endParaRPr kumimoji="1" lang="ja-JP" altLang="en-US" sz="16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ja-JP" altLang="en-US" sz="16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ja-JP" altLang="en-US" sz="16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ja-JP" altLang="en-US" sz="16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過去・現在・未来</a:t>
                      </a:r>
                    </a:p>
                    <a:p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守・破・離</a:t>
                      </a:r>
                    </a:p>
                    <a:p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生産・流通・消費</a:t>
                      </a:r>
                    </a:p>
                    <a:p>
                      <a:endParaRPr kumimoji="1" lang="ja-JP" altLang="en-US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３つのランク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br>
                        <a:rPr lang="ja-JP" sz="16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</a:br>
                      <a:endParaRPr lang="en-US" altLang="ja-JP" sz="16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 algn="ctr"/>
                      <a:endParaRPr lang="en-US" alt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松・竹・梅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大・中・小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金・銀・銅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３つのパターン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br>
                        <a:rPr lang="ja-JP" sz="1600" b="1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</a:br>
                      <a:endParaRPr lang="en-US" altLang="ja-JP" sz="16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 algn="ctr"/>
                      <a:endParaRPr lang="en-US" alt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知・情・意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真・善・美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固体・液体・気体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776927"/>
                  </a:ext>
                </a:extLst>
              </a:tr>
              <a:tr h="3000000">
                <a:tc>
                  <a:txBody>
                    <a:bodyPr/>
                    <a:lstStyle/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３つを集める</a:t>
                      </a:r>
                      <a:endParaRPr kumimoji="1" lang="en-US" altLang="ja-JP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trio</a:t>
                      </a:r>
                      <a:r>
                        <a:rPr kumimoji="1"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</a:t>
                      </a:r>
                      <a:endParaRPr kumimoji="1" lang="en-US" altLang="ja-JP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３本柱</a:t>
                      </a:r>
                    </a:p>
                    <a:p>
                      <a:pPr algn="ctr"/>
                      <a:endParaRPr kumimoji="1" lang="ja-JP" altLang="en-US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ja-JP" altLang="en-US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ja-JP" altLang="en-US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色の３原色</a:t>
                      </a:r>
                    </a:p>
                    <a:p>
                      <a:pPr algn="ctr"/>
                      <a:r>
                        <a:rPr kumimoji="1"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３種の神器</a:t>
                      </a:r>
                    </a:p>
                    <a:p>
                      <a:pPr algn="ctr"/>
                      <a:r>
                        <a:rPr kumimoji="1"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ほう・れん・そう</a:t>
                      </a:r>
                    </a:p>
                    <a:p>
                      <a:endParaRPr kumimoji="1" lang="ja-JP" altLang="en-US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３本の矢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br>
                        <a:rPr lang="ja-JP" sz="1600" b="1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</a:br>
                      <a:endParaRPr lang="en-US" altLang="ja-JP" sz="16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三位一体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御三家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2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ムダ・ムラ・ムリ</a:t>
                      </a:r>
                      <a:endParaRPr lang="ja-JP" sz="12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三角関係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br>
                        <a:rPr lang="ja-JP" sz="1600" b="1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</a:br>
                      <a:endParaRPr lang="en-US" altLang="ja-JP" sz="16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 algn="ctr"/>
                      <a:r>
                        <a:rPr lang="ja-JP" sz="14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司法・立法・行政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三方一両損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じゃんけん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181951"/>
                  </a:ext>
                </a:extLst>
              </a:tr>
              <a:tr h="3000000">
                <a:tc>
                  <a:txBody>
                    <a:bodyPr/>
                    <a:lstStyle/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３つ目を探す</a:t>
                      </a:r>
                    </a:p>
                    <a:p>
                      <a:pPr algn="ctr"/>
                      <a:r>
                        <a:rPr kumimoji="1"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third</a:t>
                      </a:r>
                      <a:r>
                        <a:rPr kumimoji="1"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</a:t>
                      </a:r>
                    </a:p>
                    <a:p>
                      <a:pPr algn="ctr"/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３点観測</a:t>
                      </a:r>
                    </a:p>
                    <a:p>
                      <a:pPr algn="ctr"/>
                      <a:endParaRPr kumimoji="1" lang="ja-JP" altLang="en-US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ja-JP" altLang="en-US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ja-JP" altLang="en-US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１＋２＝３</a:t>
                      </a:r>
                    </a:p>
                    <a:p>
                      <a:pPr algn="ctr"/>
                      <a:r>
                        <a:rPr kumimoji="1" lang="ja-JP" altLang="en-US" sz="1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第三者の目</a:t>
                      </a:r>
                    </a:p>
                    <a:p>
                      <a:pPr algn="ctr"/>
                      <a:r>
                        <a:rPr kumimoji="1" lang="en-US" altLang="ja-JP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AND</a:t>
                      </a:r>
                      <a:r>
                        <a:rPr kumimoji="1"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OR</a:t>
                      </a:r>
                      <a:r>
                        <a:rPr kumimoji="1" lang="ja-JP" altLang="en-US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NOT</a:t>
                      </a:r>
                    </a:p>
                    <a:p>
                      <a:endParaRPr kumimoji="1" lang="ja-JP" altLang="en-US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３度目の正直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alt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石の上にも３年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第３の波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2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ﾎｯﾌﾟ･ｽﾃｯﾌﾟ･ｼﾞｬﾝﾌﾟ</a:t>
                      </a:r>
                      <a:endParaRPr lang="ja-JP" sz="12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３次元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</a:rPr>
                        <a:t> </a:t>
                      </a:r>
                      <a:r>
                        <a:rPr lang="ja-JP" sz="1600" b="1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br>
                        <a:rPr lang="ja-JP" sz="1600" b="1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</a:br>
                      <a:endParaRPr lang="en-US" altLang="ja-JP" sz="16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 algn="ctr"/>
                      <a:r>
                        <a:rPr lang="ja-JP" sz="14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平面・立面・側面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縦・横・高さ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軸・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軸・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ja-JP" sz="1600" b="1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軸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353980"/>
                  </a:ext>
                </a:extLst>
              </a:tr>
            </a:tbl>
          </a:graphicData>
        </a:graphic>
      </p:graphicFrame>
      <p:pic>
        <p:nvPicPr>
          <p:cNvPr id="4" name="図 3" descr="挿絵, 光, 時計 が含まれている画像&#10;&#10;自動的に生成された説明">
            <a:extLst>
              <a:ext uri="{FF2B5EF4-FFF2-40B4-BE49-F238E27FC236}">
                <a16:creationId xmlns:a16="http://schemas.microsoft.com/office/drawing/2014/main" id="{1BE2C2E6-C233-C20B-6687-7A1F6BFE1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26" y="2053485"/>
            <a:ext cx="1013482" cy="1031263"/>
          </a:xfrm>
          <a:prstGeom prst="rect">
            <a:avLst/>
          </a:prstGeom>
        </p:spPr>
      </p:pic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193A495-0F8A-190D-B039-9B1111B59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26" y="4986073"/>
            <a:ext cx="1013482" cy="1056917"/>
          </a:xfrm>
          <a:prstGeom prst="rect">
            <a:avLst/>
          </a:prstGeom>
        </p:spPr>
      </p:pic>
      <p:pic>
        <p:nvPicPr>
          <p:cNvPr id="8" name="図 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051B122-1C1E-C5CF-ACAD-29E2A16B8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45" y="7871846"/>
            <a:ext cx="1056917" cy="1056917"/>
          </a:xfrm>
          <a:prstGeom prst="rect">
            <a:avLst/>
          </a:prstGeom>
        </p:spPr>
      </p:pic>
      <p:grpSp>
        <p:nvGrpSpPr>
          <p:cNvPr id="9" name="Group 2">
            <a:extLst>
              <a:ext uri="{FF2B5EF4-FFF2-40B4-BE49-F238E27FC236}">
                <a16:creationId xmlns:a16="http://schemas.microsoft.com/office/drawing/2014/main" id="{454B2AC2-8AB3-A605-9EDD-C9539657FB0E}"/>
              </a:ext>
            </a:extLst>
          </p:cNvPr>
          <p:cNvGrpSpPr>
            <a:grpSpLocks/>
          </p:cNvGrpSpPr>
          <p:nvPr/>
        </p:nvGrpSpPr>
        <p:grpSpPr bwMode="auto">
          <a:xfrm>
            <a:off x="2030373" y="1722872"/>
            <a:ext cx="1260000" cy="3175"/>
            <a:chOff x="2500" y="5933"/>
            <a:chExt cx="1272" cy="3"/>
          </a:xfrm>
        </p:grpSpPr>
        <p:sp>
          <p:nvSpPr>
            <p:cNvPr id="10" name="Line 3">
              <a:extLst>
                <a:ext uri="{FF2B5EF4-FFF2-40B4-BE49-F238E27FC236}">
                  <a16:creationId xmlns:a16="http://schemas.microsoft.com/office/drawing/2014/main" id="{E36C1EE1-5397-EB92-B953-F350BF40D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7" y="5933"/>
              <a:ext cx="49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Line 4">
              <a:extLst>
                <a:ext uri="{FF2B5EF4-FFF2-40B4-BE49-F238E27FC236}">
                  <a16:creationId xmlns:a16="http://schemas.microsoft.com/office/drawing/2014/main" id="{050CA148-C88B-007A-4EAF-ED8D59C92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0" y="5936"/>
              <a:ext cx="495" cy="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750D6411-E29B-15B3-71E7-83CE9D464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0" y="5936"/>
              <a:ext cx="495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9C897186-1EA8-FF4A-3675-B8DCAEDCA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986" y="1293511"/>
            <a:ext cx="1329333" cy="87456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95E32C-8BC6-A11D-6AEA-AD9C10B8B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8120" y="1254871"/>
            <a:ext cx="1080000" cy="9956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B82EE81-D6A2-69AB-401C-45B61CB5D2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718" y="4125801"/>
            <a:ext cx="1174963" cy="107005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2CC8E74-A833-F3AA-6769-C6DA04557C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3055" y="4284876"/>
            <a:ext cx="1440000" cy="8679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432F409-6C93-2A57-7C41-341059232D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6691" y="3987356"/>
            <a:ext cx="1174963" cy="99871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BB3AD77-B360-3694-F7E7-FC1DF8D90F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4870" y="7232095"/>
            <a:ext cx="1440000" cy="740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F2B6304-BD3A-C657-5121-B6EBD082CA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9864" y="7076541"/>
            <a:ext cx="1140001" cy="900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41D95A7-168E-7651-6D4D-B47F0B1749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8175" y="7058240"/>
            <a:ext cx="1260000" cy="949846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CF555DA-CE57-4C78-629F-1C3B58BBE3F9}"/>
              </a:ext>
            </a:extLst>
          </p:cNvPr>
          <p:cNvSpPr/>
          <p:nvPr/>
        </p:nvSpPr>
        <p:spPr>
          <a:xfrm>
            <a:off x="2988800" y="9499426"/>
            <a:ext cx="8563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kumimoji="0" lang="en-US" altLang="ja-JP" sz="2000" b="0" i="0" u="none" strike="noStrike" kern="1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kumimoji="0" lang="ja-JP" altLang="en-US" sz="2000" b="0" i="0" u="none" strike="noStrike" kern="1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kumimoji="0" lang="ja-JP" alt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54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0FED14-2471-CDDE-E993-74D2881B69A9}"/>
              </a:ext>
            </a:extLst>
          </p:cNvPr>
          <p:cNvSpPr txBox="1"/>
          <p:nvPr/>
        </p:nvSpPr>
        <p:spPr>
          <a:xfrm>
            <a:off x="197427" y="207819"/>
            <a:ext cx="6463146" cy="8494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変える＝かえる（蛙）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春になった。池や田んぼのおたまじゃくしが蛙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ｶｴﾙ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に変える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ｶｴﾙ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変身する。そのカエルを２匹取ってきて、１匹を水に入れた鍋に入れる。鍋を徐々に暖めると蛙は何の不安ももたずに、心地よく鍋の中にうずくまっている。いつでも逃げ出そうと思えば逃げ出せるのに、温度が上がっていっても、何の変化意識ももたず、高温になっても気づかず、やがて沸騰した湯の中で茹で上がって最後は死んでしまう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今度はもう１匹のカエルを、その沸騰した湯の中へ入れると、そのカエルは必死で鍋から飛び出してしまう。そのカエルは火傷はするかもしれないが死なずにすむ。前者の蛙のことを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「ゆでガエル」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という。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世の中も日々刻々と変化しているが、小さな変化だとその変化に気づかず、われわれも「ゆでガエル」のごとくになってしまう。カエルの天敵のヘビも「脱皮できないヘビは死ぬ」というように、自分の衣（殻）を破って着ガエル。蛙もヘビも冬眠から覚めて、小さな変化ではなくここでも「大きく変身」する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「サァーサァお立会！御用とお急ぎでない方はゆっくりと聴いておいで。サテお立会！ここに取り出したるは「陣中膏ガマの油」ガマと申してもただのガマとガマが違う。 筑波の山の麓に生息するカエルは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「四六のガマ」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と申しまして、前足の指が４本、後ろ足の指が６本。このガマを四面鏡張りの箱に入れると、ガマはおのが姿の鏡に映るを見て驚き、ターラリターラリと脂汗を流す、これを３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７＝２１日の間トローリトローリと煮詰めましたるが、この「がまの油」。サーテお立会！このガマの油をオタマジャクシに塗ってみると、アーラ不思議？いろいろな蛙に変身する。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四六だから４６種類のカエルに変身した。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ご覧あれ！？」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このカエルを見ながら、ふと「われにかえる」蛙がいた。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4D21A7A-CC99-CD24-5402-FB3F5273F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7" b="77832" l="15137" r="86133">
                        <a14:foregroundMark x1="83691" y1="53613" x2="83398" y2="56250"/>
                        <a14:foregroundMark x1="86035" y1="50684" x2="86328" y2="61719"/>
                        <a14:foregroundMark x1="27441" y1="24414" x2="52441" y2="25879"/>
                        <a14:foregroundMark x1="30273" y1="21484" x2="28613" y2="21484"/>
                        <a14:foregroundMark x1="15137" y1="47754" x2="18359" y2="44238"/>
                        <a14:foregroundMark x1="50391" y1="74316" x2="49609" y2="75195"/>
                        <a14:foregroundMark x1="56250" y1="77832" x2="56250" y2="77832"/>
                      </a14:backgroundRemoval>
                    </a14:imgEffect>
                  </a14:imgLayer>
                </a14:imgProps>
              </a:ext>
            </a:extLst>
          </a:blip>
          <a:srcRect l="10496" t="19776" r="12537" b="19291"/>
          <a:stretch/>
        </p:blipFill>
        <p:spPr>
          <a:xfrm>
            <a:off x="7135884" y="8408482"/>
            <a:ext cx="1630736" cy="129099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320B9B-FC73-F277-7D53-0F5A1D14734F}"/>
              </a:ext>
            </a:extLst>
          </p:cNvPr>
          <p:cNvSpPr/>
          <p:nvPr/>
        </p:nvSpPr>
        <p:spPr>
          <a:xfrm>
            <a:off x="2988801" y="9499426"/>
            <a:ext cx="8563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53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0.02484 L -0.09097 -0.03365 C -0.11019 -0.04679 -0.13889 -0.054 -0.16875 -0.054 C -0.20278 -0.054 -0.22986 -0.04679 -0.24907 -0.03365 L -0.33982 0.02484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1" y="-3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AED4272-3B33-8F48-6D2F-6E03FD59454C}"/>
              </a:ext>
            </a:extLst>
          </p:cNvPr>
          <p:cNvGrpSpPr>
            <a:grpSpLocks noChangeAspect="1"/>
          </p:cNvGrpSpPr>
          <p:nvPr/>
        </p:nvGrpSpPr>
        <p:grpSpPr>
          <a:xfrm>
            <a:off x="353290" y="270161"/>
            <a:ext cx="1900801" cy="1800000"/>
            <a:chOff x="665020" y="2098964"/>
            <a:chExt cx="4637953" cy="439200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473A7BE-65AF-6A71-C952-585C11B82E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ED6AF47A-6794-9C7C-BB60-0838FB3CE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C8FBC4A9-5F83-5022-B07A-03619DDBCCC7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D6ADD10F-174E-6D73-E064-C31FE1F699EA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AA3B879-85D3-CC4A-A53C-D9D1DA160F15}"/>
              </a:ext>
            </a:extLst>
          </p:cNvPr>
          <p:cNvGrpSpPr>
            <a:grpSpLocks noChangeAspect="1"/>
          </p:cNvGrpSpPr>
          <p:nvPr/>
        </p:nvGrpSpPr>
        <p:grpSpPr>
          <a:xfrm>
            <a:off x="4576612" y="228597"/>
            <a:ext cx="1900801" cy="1800000"/>
            <a:chOff x="665020" y="2098964"/>
            <a:chExt cx="4637953" cy="4392000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D9AEB60-C8A4-5B00-2328-5F7BF8C68F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62076ABF-6C81-3A69-B3D0-A0707827D6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1B087056-935F-2233-0DCF-8CD56B9D844D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F3A42DC9-F77F-66A4-A331-F06D6820C106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5F87094-7EA4-6561-3C21-F0035EEB179D}"/>
              </a:ext>
            </a:extLst>
          </p:cNvPr>
          <p:cNvGrpSpPr>
            <a:grpSpLocks noChangeAspect="1"/>
          </p:cNvGrpSpPr>
          <p:nvPr/>
        </p:nvGrpSpPr>
        <p:grpSpPr>
          <a:xfrm>
            <a:off x="2467506" y="306161"/>
            <a:ext cx="1899747" cy="1764000"/>
            <a:chOff x="3117273" y="1322233"/>
            <a:chExt cx="2649362" cy="2460057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47BBBEA-BB58-6EEC-5491-06E03FA4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B75D97DF-24D6-1BD3-9B9F-D3FD1A2F0AA2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5515831-E2D4-4E41-AB84-86B21E4AA4E6}"/>
              </a:ext>
            </a:extLst>
          </p:cNvPr>
          <p:cNvGrpSpPr>
            <a:grpSpLocks noChangeAspect="1"/>
          </p:cNvGrpSpPr>
          <p:nvPr/>
        </p:nvGrpSpPr>
        <p:grpSpPr>
          <a:xfrm>
            <a:off x="380587" y="2111725"/>
            <a:ext cx="1899747" cy="1764000"/>
            <a:chOff x="3117273" y="1322233"/>
            <a:chExt cx="2649362" cy="2460057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DA6933A7-507F-3A45-2E61-0CA992CF0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90215A44-E76B-E145-0855-4B15C5CBFFD2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A85D0CA-43B5-FA51-4F06-7BBCFF95890C}"/>
              </a:ext>
            </a:extLst>
          </p:cNvPr>
          <p:cNvGrpSpPr>
            <a:grpSpLocks noChangeAspect="1"/>
          </p:cNvGrpSpPr>
          <p:nvPr/>
        </p:nvGrpSpPr>
        <p:grpSpPr>
          <a:xfrm>
            <a:off x="2411541" y="2036364"/>
            <a:ext cx="1900801" cy="1800000"/>
            <a:chOff x="665020" y="2098964"/>
            <a:chExt cx="4637953" cy="4392000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D17527AF-F4E7-C476-376A-50B07F883F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B5B26DF7-5E14-498D-152A-9E8C8F543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BD68558B-CE5C-F510-F47B-9E312C4775FF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4F796937-4632-F157-C218-85981FDABC44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15CC6F7-9007-ABDA-8575-E50BE490DB81}"/>
              </a:ext>
            </a:extLst>
          </p:cNvPr>
          <p:cNvGrpSpPr>
            <a:grpSpLocks noChangeAspect="1"/>
          </p:cNvGrpSpPr>
          <p:nvPr/>
        </p:nvGrpSpPr>
        <p:grpSpPr>
          <a:xfrm>
            <a:off x="4578901" y="2070161"/>
            <a:ext cx="1899747" cy="1764000"/>
            <a:chOff x="3117273" y="1322233"/>
            <a:chExt cx="2649362" cy="2460057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E08A4C78-0CBE-2C4C-FBBA-CB81A1C1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A8CED056-3FDF-1058-850D-193D1383C747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0702071D-35DE-F212-3864-C3AF3322A3F8}"/>
              </a:ext>
            </a:extLst>
          </p:cNvPr>
          <p:cNvGrpSpPr>
            <a:grpSpLocks noChangeAspect="1"/>
          </p:cNvGrpSpPr>
          <p:nvPr/>
        </p:nvGrpSpPr>
        <p:grpSpPr>
          <a:xfrm>
            <a:off x="380587" y="5706980"/>
            <a:ext cx="1899747" cy="1764000"/>
            <a:chOff x="3117273" y="1322233"/>
            <a:chExt cx="2649362" cy="2460057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1538F8B1-AA59-A197-A062-D62B3F18C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EA4992B4-61A3-F221-42DA-338EAD0DBE42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FE3B44F-D15C-64C3-8F02-B6AB15D16956}"/>
              </a:ext>
            </a:extLst>
          </p:cNvPr>
          <p:cNvGrpSpPr>
            <a:grpSpLocks noChangeAspect="1"/>
          </p:cNvGrpSpPr>
          <p:nvPr/>
        </p:nvGrpSpPr>
        <p:grpSpPr>
          <a:xfrm>
            <a:off x="2411541" y="5631619"/>
            <a:ext cx="1900801" cy="1800000"/>
            <a:chOff x="665020" y="2098964"/>
            <a:chExt cx="4637953" cy="4392000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A5606307-AE8B-E036-DCBC-578017F297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8C12CB58-0A1A-B3E4-D8FB-50FE5FDA0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36" name="楕円 35">
                <a:extLst>
                  <a:ext uri="{FF2B5EF4-FFF2-40B4-BE49-F238E27FC236}">
                    <a16:creationId xmlns:a16="http://schemas.microsoft.com/office/drawing/2014/main" id="{C72F99A8-4DBE-02C5-5573-4E1B7F917277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5B30D819-CBA4-925B-4014-4E75BFFEA2C8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1371BB01-4043-16FA-4EAD-80EEBAE5DED4}"/>
              </a:ext>
            </a:extLst>
          </p:cNvPr>
          <p:cNvGrpSpPr>
            <a:grpSpLocks noChangeAspect="1"/>
          </p:cNvGrpSpPr>
          <p:nvPr/>
        </p:nvGrpSpPr>
        <p:grpSpPr>
          <a:xfrm>
            <a:off x="4578901" y="5665416"/>
            <a:ext cx="1899747" cy="1764000"/>
            <a:chOff x="3117273" y="1322233"/>
            <a:chExt cx="2649362" cy="2460057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AFD3CCD8-84D6-08B7-C5E4-977A2B50B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423C918E-DB06-8A09-6F29-422C50820459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FFFEB128-3152-0AF3-2140-DEC09FA198BA}"/>
              </a:ext>
            </a:extLst>
          </p:cNvPr>
          <p:cNvGrpSpPr>
            <a:grpSpLocks noChangeAspect="1"/>
          </p:cNvGrpSpPr>
          <p:nvPr/>
        </p:nvGrpSpPr>
        <p:grpSpPr>
          <a:xfrm>
            <a:off x="353290" y="3844131"/>
            <a:ext cx="1900801" cy="1800000"/>
            <a:chOff x="665020" y="2098964"/>
            <a:chExt cx="4637953" cy="4392000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D9E2D9F3-E42D-F4B2-351C-BCBEF85357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CE7E8EA6-90FB-F65C-6C90-7660E1E5A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44" name="楕円 43">
                <a:extLst>
                  <a:ext uri="{FF2B5EF4-FFF2-40B4-BE49-F238E27FC236}">
                    <a16:creationId xmlns:a16="http://schemas.microsoft.com/office/drawing/2014/main" id="{94F27C09-3160-1C8C-E467-495CC410C730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0113E8CE-9556-1616-E435-7920FC0A41AE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A192002C-F333-48CA-9A8A-82DE32B04D93}"/>
              </a:ext>
            </a:extLst>
          </p:cNvPr>
          <p:cNvGrpSpPr>
            <a:grpSpLocks noChangeAspect="1"/>
          </p:cNvGrpSpPr>
          <p:nvPr/>
        </p:nvGrpSpPr>
        <p:grpSpPr>
          <a:xfrm>
            <a:off x="4576612" y="3802567"/>
            <a:ext cx="1900801" cy="1800000"/>
            <a:chOff x="665020" y="2098964"/>
            <a:chExt cx="4637953" cy="4392000"/>
          </a:xfrm>
        </p:grpSpPr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667CDB1C-CF4C-C0C2-D6F3-553E10D00B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12675A28-8E43-6B87-D266-AD88C0EAD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49" name="楕円 48">
                <a:extLst>
                  <a:ext uri="{FF2B5EF4-FFF2-40B4-BE49-F238E27FC236}">
                    <a16:creationId xmlns:a16="http://schemas.microsoft.com/office/drawing/2014/main" id="{B08A528C-F212-9360-29B9-913BF2823D80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CF94AC7C-5D4E-2BE1-CB41-65F1EF50D28D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3E131FD-E9BC-67D9-CC00-2088D79D8DF1}"/>
              </a:ext>
            </a:extLst>
          </p:cNvPr>
          <p:cNvGrpSpPr>
            <a:grpSpLocks noChangeAspect="1"/>
          </p:cNvGrpSpPr>
          <p:nvPr/>
        </p:nvGrpSpPr>
        <p:grpSpPr>
          <a:xfrm>
            <a:off x="2467506" y="3880131"/>
            <a:ext cx="1899747" cy="1764000"/>
            <a:chOff x="3117273" y="1322233"/>
            <a:chExt cx="2649362" cy="2460057"/>
          </a:xfrm>
        </p:grpSpPr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A7A7CE40-A699-2EA7-6F73-B7CFDE150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4A6D15C0-E111-D559-0975-436292062864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BDA40855-3499-F8D9-50B7-C2419F49CF7A}"/>
              </a:ext>
            </a:extLst>
          </p:cNvPr>
          <p:cNvGrpSpPr>
            <a:grpSpLocks noChangeAspect="1"/>
          </p:cNvGrpSpPr>
          <p:nvPr/>
        </p:nvGrpSpPr>
        <p:grpSpPr>
          <a:xfrm>
            <a:off x="350258" y="7455164"/>
            <a:ext cx="1900801" cy="1800000"/>
            <a:chOff x="665020" y="2098964"/>
            <a:chExt cx="4637953" cy="4392000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53EFA09E-6907-9654-6F96-2F86B81C46C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713BBB3A-B294-10DA-B083-84F4A8CA2E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57" name="楕円 56">
                <a:extLst>
                  <a:ext uri="{FF2B5EF4-FFF2-40B4-BE49-F238E27FC236}">
                    <a16:creationId xmlns:a16="http://schemas.microsoft.com/office/drawing/2014/main" id="{86EE86D0-43E6-C724-0000-4BB9833D446C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EE96F8FF-C460-413C-C5F8-91326B789D38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0C87040C-3982-8945-BF0E-413AAEB9282E}"/>
              </a:ext>
            </a:extLst>
          </p:cNvPr>
          <p:cNvGrpSpPr>
            <a:grpSpLocks noChangeAspect="1"/>
          </p:cNvGrpSpPr>
          <p:nvPr/>
        </p:nvGrpSpPr>
        <p:grpSpPr>
          <a:xfrm>
            <a:off x="4573580" y="7413600"/>
            <a:ext cx="1900801" cy="1800000"/>
            <a:chOff x="665020" y="2098964"/>
            <a:chExt cx="4637953" cy="4392000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44933DFF-6B3F-2680-D1D2-2C646EEEB6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61" name="図 60">
                <a:extLst>
                  <a:ext uri="{FF2B5EF4-FFF2-40B4-BE49-F238E27FC236}">
                    <a16:creationId xmlns:a16="http://schemas.microsoft.com/office/drawing/2014/main" id="{16F94392-B9FB-1C60-4E0E-C237998B1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62" name="楕円 61">
                <a:extLst>
                  <a:ext uri="{FF2B5EF4-FFF2-40B4-BE49-F238E27FC236}">
                    <a16:creationId xmlns:a16="http://schemas.microsoft.com/office/drawing/2014/main" id="{A155DCE7-3DEC-88BE-7F7F-157254A8CA93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C5E8F100-0976-9B88-70F2-7F68B9E84710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DBF0A3A2-F133-0B2D-F390-4D5949C6899D}"/>
              </a:ext>
            </a:extLst>
          </p:cNvPr>
          <p:cNvGrpSpPr>
            <a:grpSpLocks noChangeAspect="1"/>
          </p:cNvGrpSpPr>
          <p:nvPr/>
        </p:nvGrpSpPr>
        <p:grpSpPr>
          <a:xfrm>
            <a:off x="2464474" y="7491164"/>
            <a:ext cx="1899747" cy="1764000"/>
            <a:chOff x="3117273" y="1322233"/>
            <a:chExt cx="2649362" cy="2460057"/>
          </a:xfrm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45A874B1-1B3D-CDEC-743C-701F7554D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C1079958-D6B5-9318-5014-F8AA6862A6C9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6E59CE8-39EE-7643-0413-8A9F1ECA0D5C}"/>
              </a:ext>
            </a:extLst>
          </p:cNvPr>
          <p:cNvSpPr txBox="1"/>
          <p:nvPr/>
        </p:nvSpPr>
        <p:spPr>
          <a:xfrm>
            <a:off x="294427" y="1135340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あきれ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3EE1D48-1041-6E17-047F-1C40AF0D8A90}"/>
              </a:ext>
            </a:extLst>
          </p:cNvPr>
          <p:cNvSpPr txBox="1"/>
          <p:nvPr/>
        </p:nvSpPr>
        <p:spPr>
          <a:xfrm>
            <a:off x="1479139" y="1275164"/>
            <a:ext cx="130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変化の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速さに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呆れかえる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5538DBC-5FA0-A970-7644-CA1821711AC0}"/>
              </a:ext>
            </a:extLst>
          </p:cNvPr>
          <p:cNvSpPr txBox="1"/>
          <p:nvPr/>
        </p:nvSpPr>
        <p:spPr>
          <a:xfrm>
            <a:off x="2366862" y="1108197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いき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4BD09AF-F694-9AF0-59D8-133CB08D8BCF}"/>
              </a:ext>
            </a:extLst>
          </p:cNvPr>
          <p:cNvSpPr txBox="1"/>
          <p:nvPr/>
        </p:nvSpPr>
        <p:spPr>
          <a:xfrm>
            <a:off x="4468645" y="1149720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いい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36F4DF9-F82F-E36D-4C05-891162398064}"/>
              </a:ext>
            </a:extLst>
          </p:cNvPr>
          <p:cNvSpPr txBox="1"/>
          <p:nvPr/>
        </p:nvSpPr>
        <p:spPr>
          <a:xfrm>
            <a:off x="3641300" y="1275164"/>
            <a:ext cx="130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リストラされても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生き返る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12F1D08D-F3DB-056E-1C39-997CB1BECD01}"/>
              </a:ext>
            </a:extLst>
          </p:cNvPr>
          <p:cNvSpPr txBox="1"/>
          <p:nvPr/>
        </p:nvSpPr>
        <p:spPr>
          <a:xfrm>
            <a:off x="5725630" y="1230080"/>
            <a:ext cx="12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Chenge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言い換えると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Chance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78C3E22-B1B2-31CD-6E3B-A9F26FAFAFDC}"/>
              </a:ext>
            </a:extLst>
          </p:cNvPr>
          <p:cNvSpPr txBox="1"/>
          <p:nvPr/>
        </p:nvSpPr>
        <p:spPr>
          <a:xfrm>
            <a:off x="294427" y="2880701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うえ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BC03CA6-A3BC-972C-9861-DCABD3CBA508}"/>
              </a:ext>
            </a:extLst>
          </p:cNvPr>
          <p:cNvSpPr txBox="1"/>
          <p:nvPr/>
        </p:nvSpPr>
        <p:spPr>
          <a:xfrm>
            <a:off x="2366862" y="2853558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おき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FC812DE-E5EA-AB09-165C-99B36A2C6705}"/>
              </a:ext>
            </a:extLst>
          </p:cNvPr>
          <p:cNvSpPr txBox="1"/>
          <p:nvPr/>
        </p:nvSpPr>
        <p:spPr>
          <a:xfrm>
            <a:off x="4468645" y="2895081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DF1E43C-C5C0-EF24-DDDC-D16DA6FE5696}"/>
              </a:ext>
            </a:extLst>
          </p:cNvPr>
          <p:cNvSpPr txBox="1"/>
          <p:nvPr/>
        </p:nvSpPr>
        <p:spPr>
          <a:xfrm>
            <a:off x="1479139" y="3185544"/>
            <a:ext cx="130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大きく育つよう植え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5394E1E-563C-03D1-27AE-BB9CD30067DD}"/>
              </a:ext>
            </a:extLst>
          </p:cNvPr>
          <p:cNvSpPr txBox="1"/>
          <p:nvPr/>
        </p:nvSpPr>
        <p:spPr>
          <a:xfrm>
            <a:off x="3516608" y="3185544"/>
            <a:ext cx="143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お客様や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相手の立場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に置き換える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CCFD8234-70F4-9D7B-78C8-0B073B828361}"/>
              </a:ext>
            </a:extLst>
          </p:cNvPr>
          <p:cNvSpPr txBox="1"/>
          <p:nvPr/>
        </p:nvSpPr>
        <p:spPr>
          <a:xfrm>
            <a:off x="5710096" y="3163295"/>
            <a:ext cx="12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問題を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たくさん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抱えるな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5E6CBC45-7CA2-C1E4-6431-018B6534BBDD}"/>
              </a:ext>
            </a:extLst>
          </p:cNvPr>
          <p:cNvSpPr txBox="1"/>
          <p:nvPr/>
        </p:nvSpPr>
        <p:spPr>
          <a:xfrm>
            <a:off x="294427" y="4667746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かい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857EDD1B-1D19-2E18-8949-04D61DF52AC3}"/>
              </a:ext>
            </a:extLst>
          </p:cNvPr>
          <p:cNvSpPr txBox="1"/>
          <p:nvPr/>
        </p:nvSpPr>
        <p:spPr>
          <a:xfrm>
            <a:off x="2366862" y="4640603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かん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がえる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168F263-E9C9-5AC8-CD5E-1EF3A1663DFE}"/>
              </a:ext>
            </a:extLst>
          </p:cNvPr>
          <p:cNvSpPr txBox="1"/>
          <p:nvPr/>
        </p:nvSpPr>
        <p:spPr>
          <a:xfrm>
            <a:off x="4468645" y="4682126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がえる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FA4BA1A7-3C9E-3C07-F144-FECF05CFBA74}"/>
              </a:ext>
            </a:extLst>
          </p:cNvPr>
          <p:cNvSpPr txBox="1"/>
          <p:nvPr/>
        </p:nvSpPr>
        <p:spPr>
          <a:xfrm>
            <a:off x="294427" y="6499986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くつ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がえる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B92D3B-0A9A-5123-DCD7-022F85CD0356}"/>
              </a:ext>
            </a:extLst>
          </p:cNvPr>
          <p:cNvSpPr txBox="1"/>
          <p:nvPr/>
        </p:nvSpPr>
        <p:spPr>
          <a:xfrm>
            <a:off x="2366862" y="6472843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けしょうをかえる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658CE30-8D8E-9F1A-6FE7-7E35667F436E}"/>
              </a:ext>
            </a:extLst>
          </p:cNvPr>
          <p:cNvSpPr txBox="1"/>
          <p:nvPr/>
        </p:nvSpPr>
        <p:spPr>
          <a:xfrm>
            <a:off x="4468645" y="6514366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こむら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がえる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6DB1FEA-A936-F246-CF5B-58F04E1746EF}"/>
              </a:ext>
            </a:extLst>
          </p:cNvPr>
          <p:cNvSpPr txBox="1"/>
          <p:nvPr/>
        </p:nvSpPr>
        <p:spPr>
          <a:xfrm>
            <a:off x="163030" y="8309232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5C94B5A-2550-CF18-682F-4B306BAA9FD4}"/>
              </a:ext>
            </a:extLst>
          </p:cNvPr>
          <p:cNvSpPr txBox="1"/>
          <p:nvPr/>
        </p:nvSpPr>
        <p:spPr>
          <a:xfrm>
            <a:off x="2357391" y="8282089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しょげ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62A03A5E-5A6F-7244-614A-4AD2A2DC865D}"/>
              </a:ext>
            </a:extLst>
          </p:cNvPr>
          <p:cNvSpPr txBox="1"/>
          <p:nvPr/>
        </p:nvSpPr>
        <p:spPr>
          <a:xfrm>
            <a:off x="4551773" y="8323612"/>
            <a:ext cx="116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すみ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5ACE380B-2CDF-CC87-DECF-3A9347B3D2AB}"/>
              </a:ext>
            </a:extLst>
          </p:cNvPr>
          <p:cNvSpPr txBox="1"/>
          <p:nvPr/>
        </p:nvSpPr>
        <p:spPr>
          <a:xfrm>
            <a:off x="1479139" y="4890702"/>
            <a:ext cx="130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ものに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買い換える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550D9B2D-1B59-AE04-26C0-2CEEF3DF0A8E}"/>
              </a:ext>
            </a:extLst>
          </p:cNvPr>
          <p:cNvSpPr txBox="1"/>
          <p:nvPr/>
        </p:nvSpPr>
        <p:spPr>
          <a:xfrm>
            <a:off x="3577571" y="4890702"/>
            <a:ext cx="1161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今何を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すべきか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考える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15F188F8-92EA-CEBB-28CB-31DA8FA77121}"/>
              </a:ext>
            </a:extLst>
          </p:cNvPr>
          <p:cNvSpPr txBox="1"/>
          <p:nvPr/>
        </p:nvSpPr>
        <p:spPr>
          <a:xfrm>
            <a:off x="5710096" y="4868453"/>
            <a:ext cx="12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自分の殻（古着）を着替える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B44812E2-4D06-5285-3889-FD87771D1DE4}"/>
              </a:ext>
            </a:extLst>
          </p:cNvPr>
          <p:cNvSpPr txBox="1"/>
          <p:nvPr/>
        </p:nvSpPr>
        <p:spPr>
          <a:xfrm>
            <a:off x="1479139" y="6657069"/>
            <a:ext cx="130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自分の提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案が覆る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とも粘り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強く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CE7DFE85-35D2-87FF-310D-F6F9D5702AF2}"/>
              </a:ext>
            </a:extLst>
          </p:cNvPr>
          <p:cNvSpPr txBox="1"/>
          <p:nvPr/>
        </p:nvSpPr>
        <p:spPr>
          <a:xfrm>
            <a:off x="3516608" y="6657069"/>
            <a:ext cx="143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化粧を変えて、変装、変身、変心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EE1050E-1823-D14C-D174-9A3FB223479E}"/>
              </a:ext>
            </a:extLst>
          </p:cNvPr>
          <p:cNvSpPr txBox="1"/>
          <p:nvPr/>
        </p:nvSpPr>
        <p:spPr>
          <a:xfrm>
            <a:off x="5710096" y="6539021"/>
            <a:ext cx="12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緊張するとこむらがえる。リラックスしよう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4C894DC-E871-1741-9A57-E92C46569174}"/>
              </a:ext>
            </a:extLst>
          </p:cNvPr>
          <p:cNvSpPr txBox="1"/>
          <p:nvPr/>
        </p:nvSpPr>
        <p:spPr>
          <a:xfrm>
            <a:off x="1461721" y="8315226"/>
            <a:ext cx="130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いつまでも若々しく、会社が栄えるように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C54C9B44-757E-076C-B517-0188EDE6A0A2}"/>
              </a:ext>
            </a:extLst>
          </p:cNvPr>
          <p:cNvSpPr txBox="1"/>
          <p:nvPr/>
        </p:nvSpPr>
        <p:spPr>
          <a:xfrm>
            <a:off x="3594989" y="8315226"/>
            <a:ext cx="1434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静まり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かえるな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しょげ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かえるな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3A72C19-41B6-DB3D-D9B2-D0AC073C829D}"/>
              </a:ext>
            </a:extLst>
          </p:cNvPr>
          <p:cNvSpPr txBox="1"/>
          <p:nvPr/>
        </p:nvSpPr>
        <p:spPr>
          <a:xfrm>
            <a:off x="5692678" y="8258139"/>
            <a:ext cx="12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ヤドカリの如く大きな殻に住み替える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CF9F37A-135A-46D8-B9B0-29686B055D12}"/>
              </a:ext>
            </a:extLst>
          </p:cNvPr>
          <p:cNvSpPr/>
          <p:nvPr/>
        </p:nvSpPr>
        <p:spPr>
          <a:xfrm>
            <a:off x="2988801" y="9499426"/>
            <a:ext cx="8563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18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8445D8-8C39-AD75-062F-3DCA64C7DD6D}"/>
              </a:ext>
            </a:extLst>
          </p:cNvPr>
          <p:cNvGrpSpPr>
            <a:grpSpLocks noChangeAspect="1"/>
          </p:cNvGrpSpPr>
          <p:nvPr/>
        </p:nvGrpSpPr>
        <p:grpSpPr>
          <a:xfrm>
            <a:off x="4487975" y="217311"/>
            <a:ext cx="1899747" cy="1764000"/>
            <a:chOff x="3117273" y="1322233"/>
            <a:chExt cx="2649362" cy="246005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ED41C01D-C468-689A-2398-508D7465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3B4D1F25-44FD-C894-8A3F-39B4747227F6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AED4272-3B33-8F48-6D2F-6E03FD59454C}"/>
              </a:ext>
            </a:extLst>
          </p:cNvPr>
          <p:cNvGrpSpPr>
            <a:grpSpLocks noChangeAspect="1"/>
          </p:cNvGrpSpPr>
          <p:nvPr/>
        </p:nvGrpSpPr>
        <p:grpSpPr>
          <a:xfrm>
            <a:off x="316624" y="2044047"/>
            <a:ext cx="1900801" cy="1800000"/>
            <a:chOff x="665020" y="2098964"/>
            <a:chExt cx="4637953" cy="439200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473A7BE-65AF-6A71-C952-585C11B82E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ED6AF47A-6794-9C7C-BB60-0838FB3CE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C8FBC4A9-5F83-5022-B07A-03619DDBCCC7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D6ADD10F-174E-6D73-E064-C31FE1F699EA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AA3B879-85D3-CC4A-A53C-D9D1DA160F15}"/>
              </a:ext>
            </a:extLst>
          </p:cNvPr>
          <p:cNvGrpSpPr>
            <a:grpSpLocks noChangeAspect="1"/>
          </p:cNvGrpSpPr>
          <p:nvPr/>
        </p:nvGrpSpPr>
        <p:grpSpPr>
          <a:xfrm>
            <a:off x="2494528" y="186871"/>
            <a:ext cx="1900801" cy="1800000"/>
            <a:chOff x="665020" y="2098964"/>
            <a:chExt cx="4637953" cy="4392000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D9AEB60-C8A4-5B00-2328-5F7BF8C68F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62076ABF-6C81-3A69-B3D0-A0707827D6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1B087056-935F-2233-0DCF-8CD56B9D844D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F3A42DC9-F77F-66A4-A331-F06D6820C106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5F87094-7EA4-6561-3C21-F0035EEB179D}"/>
              </a:ext>
            </a:extLst>
          </p:cNvPr>
          <p:cNvGrpSpPr>
            <a:grpSpLocks noChangeAspect="1"/>
          </p:cNvGrpSpPr>
          <p:nvPr/>
        </p:nvGrpSpPr>
        <p:grpSpPr>
          <a:xfrm>
            <a:off x="347842" y="221682"/>
            <a:ext cx="1899747" cy="1764000"/>
            <a:chOff x="3117273" y="1322233"/>
            <a:chExt cx="2649362" cy="2460057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47BBBEA-BB58-6EEC-5491-06E03FA4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B75D97DF-24D6-1BD3-9B9F-D3FD1A2F0AA2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5515831-E2D4-4E41-AB84-86B21E4AA4E6}"/>
              </a:ext>
            </a:extLst>
          </p:cNvPr>
          <p:cNvGrpSpPr>
            <a:grpSpLocks noChangeAspect="1"/>
          </p:cNvGrpSpPr>
          <p:nvPr/>
        </p:nvGrpSpPr>
        <p:grpSpPr>
          <a:xfrm>
            <a:off x="2439750" y="2069904"/>
            <a:ext cx="1899747" cy="1764000"/>
            <a:chOff x="3117273" y="1322233"/>
            <a:chExt cx="2649362" cy="2460057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DA6933A7-507F-3A45-2E61-0CA992CF0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90215A44-E76B-E145-0855-4B15C5CBFFD2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A85D0CA-43B5-FA51-4F06-7BBCFF95890C}"/>
              </a:ext>
            </a:extLst>
          </p:cNvPr>
          <p:cNvGrpSpPr>
            <a:grpSpLocks noChangeAspect="1"/>
          </p:cNvGrpSpPr>
          <p:nvPr/>
        </p:nvGrpSpPr>
        <p:grpSpPr>
          <a:xfrm>
            <a:off x="4512591" y="2036355"/>
            <a:ext cx="1900801" cy="1800000"/>
            <a:chOff x="665020" y="2098964"/>
            <a:chExt cx="4637953" cy="4392000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D17527AF-F4E7-C476-376A-50B07F883F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B5B26DF7-5E14-498D-152A-9E8C8F543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BD68558B-CE5C-F510-F47B-9E312C4775FF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4F796937-4632-F157-C218-85981FDABC44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15CC6F7-9007-ABDA-8575-E50BE490DB81}"/>
              </a:ext>
            </a:extLst>
          </p:cNvPr>
          <p:cNvGrpSpPr>
            <a:grpSpLocks noChangeAspect="1"/>
          </p:cNvGrpSpPr>
          <p:nvPr/>
        </p:nvGrpSpPr>
        <p:grpSpPr>
          <a:xfrm>
            <a:off x="4468645" y="3901416"/>
            <a:ext cx="1899747" cy="1764000"/>
            <a:chOff x="3117273" y="1322233"/>
            <a:chExt cx="2649362" cy="2460057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E08A4C78-0CBE-2C4C-FBBA-CB81A1C1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A8CED056-3FDF-1058-850D-193D1383C747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0702071D-35DE-F212-3864-C3AF3322A3F8}"/>
              </a:ext>
            </a:extLst>
          </p:cNvPr>
          <p:cNvGrpSpPr>
            <a:grpSpLocks noChangeAspect="1"/>
          </p:cNvGrpSpPr>
          <p:nvPr/>
        </p:nvGrpSpPr>
        <p:grpSpPr>
          <a:xfrm>
            <a:off x="2377482" y="5623852"/>
            <a:ext cx="1899747" cy="1764000"/>
            <a:chOff x="3117273" y="1322233"/>
            <a:chExt cx="2649362" cy="2460057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1538F8B1-AA59-A197-A062-D62B3F18C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EA4992B4-61A3-F221-42DA-338EAD0DBE42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FE3B44F-D15C-64C3-8F02-B6AB15D16956}"/>
              </a:ext>
            </a:extLst>
          </p:cNvPr>
          <p:cNvGrpSpPr>
            <a:grpSpLocks noChangeAspect="1"/>
          </p:cNvGrpSpPr>
          <p:nvPr/>
        </p:nvGrpSpPr>
        <p:grpSpPr>
          <a:xfrm>
            <a:off x="293003" y="5593157"/>
            <a:ext cx="1900801" cy="1800000"/>
            <a:chOff x="665020" y="2098964"/>
            <a:chExt cx="4637953" cy="4392000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A5606307-AE8B-E036-DCBC-578017F297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8C12CB58-0A1A-B3E4-D8FB-50FE5FDA0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36" name="楕円 35">
                <a:extLst>
                  <a:ext uri="{FF2B5EF4-FFF2-40B4-BE49-F238E27FC236}">
                    <a16:creationId xmlns:a16="http://schemas.microsoft.com/office/drawing/2014/main" id="{C72F99A8-4DBE-02C5-5573-4E1B7F917277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5B30D819-CBA4-925B-4014-4E75BFFEA2C8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1371BB01-4043-16FA-4EAD-80EEBAE5DED4}"/>
              </a:ext>
            </a:extLst>
          </p:cNvPr>
          <p:cNvGrpSpPr>
            <a:grpSpLocks noChangeAspect="1"/>
          </p:cNvGrpSpPr>
          <p:nvPr/>
        </p:nvGrpSpPr>
        <p:grpSpPr>
          <a:xfrm>
            <a:off x="4513645" y="7453284"/>
            <a:ext cx="1899747" cy="1764000"/>
            <a:chOff x="3117273" y="1322233"/>
            <a:chExt cx="2649362" cy="2460057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AFD3CCD8-84D6-08B7-C5E4-977A2B50B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423C918E-DB06-8A09-6F29-422C50820459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FFFEB128-3152-0AF3-2140-DEC09FA198BA}"/>
              </a:ext>
            </a:extLst>
          </p:cNvPr>
          <p:cNvGrpSpPr>
            <a:grpSpLocks noChangeAspect="1"/>
          </p:cNvGrpSpPr>
          <p:nvPr/>
        </p:nvGrpSpPr>
        <p:grpSpPr>
          <a:xfrm>
            <a:off x="4480904" y="5632536"/>
            <a:ext cx="1900801" cy="1800000"/>
            <a:chOff x="665020" y="2098964"/>
            <a:chExt cx="4637953" cy="4392000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D9E2D9F3-E42D-F4B2-351C-BCBEF85357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CE7E8EA6-90FB-F65C-6C90-7660E1E5A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44" name="楕円 43">
                <a:extLst>
                  <a:ext uri="{FF2B5EF4-FFF2-40B4-BE49-F238E27FC236}">
                    <a16:creationId xmlns:a16="http://schemas.microsoft.com/office/drawing/2014/main" id="{94F27C09-3160-1C8C-E467-495CC410C730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0113E8CE-9556-1616-E435-7920FC0A41AE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A192002C-F333-48CA-9A8A-82DE32B04D93}"/>
              </a:ext>
            </a:extLst>
          </p:cNvPr>
          <p:cNvGrpSpPr>
            <a:grpSpLocks noChangeAspect="1"/>
          </p:cNvGrpSpPr>
          <p:nvPr/>
        </p:nvGrpSpPr>
        <p:grpSpPr>
          <a:xfrm>
            <a:off x="2411541" y="3760283"/>
            <a:ext cx="1900801" cy="1800000"/>
            <a:chOff x="665020" y="2098964"/>
            <a:chExt cx="4637953" cy="4392000"/>
          </a:xfrm>
        </p:grpSpPr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667CDB1C-CF4C-C0C2-D6F3-553E10D00B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12675A28-8E43-6B87-D266-AD88C0EAD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49" name="楕円 48">
                <a:extLst>
                  <a:ext uri="{FF2B5EF4-FFF2-40B4-BE49-F238E27FC236}">
                    <a16:creationId xmlns:a16="http://schemas.microsoft.com/office/drawing/2014/main" id="{B08A528C-F212-9360-29B9-913BF2823D80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CF94AC7C-5D4E-2BE1-CB41-65F1EF50D28D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3E131FD-E9BC-67D9-CC00-2088D79D8DF1}"/>
              </a:ext>
            </a:extLst>
          </p:cNvPr>
          <p:cNvGrpSpPr>
            <a:grpSpLocks noChangeAspect="1"/>
          </p:cNvGrpSpPr>
          <p:nvPr/>
        </p:nvGrpSpPr>
        <p:grpSpPr>
          <a:xfrm>
            <a:off x="263400" y="3859852"/>
            <a:ext cx="1899747" cy="1764000"/>
            <a:chOff x="3117273" y="1322233"/>
            <a:chExt cx="2649362" cy="2460057"/>
          </a:xfrm>
        </p:grpSpPr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A7A7CE40-A699-2EA7-6F73-B7CFDE150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4A6D15C0-E111-D559-0975-436292062864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0C87040C-3982-8945-BF0E-413AAEB9282E}"/>
              </a:ext>
            </a:extLst>
          </p:cNvPr>
          <p:cNvGrpSpPr>
            <a:grpSpLocks noChangeAspect="1"/>
          </p:cNvGrpSpPr>
          <p:nvPr/>
        </p:nvGrpSpPr>
        <p:grpSpPr>
          <a:xfrm>
            <a:off x="2391824" y="7389171"/>
            <a:ext cx="1900801" cy="1800000"/>
            <a:chOff x="665020" y="2098964"/>
            <a:chExt cx="4637953" cy="4392000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44933DFF-6B3F-2680-D1D2-2C646EEEB6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61" name="図 60">
                <a:extLst>
                  <a:ext uri="{FF2B5EF4-FFF2-40B4-BE49-F238E27FC236}">
                    <a16:creationId xmlns:a16="http://schemas.microsoft.com/office/drawing/2014/main" id="{16F94392-B9FB-1C60-4E0E-C237998B1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62" name="楕円 61">
                <a:extLst>
                  <a:ext uri="{FF2B5EF4-FFF2-40B4-BE49-F238E27FC236}">
                    <a16:creationId xmlns:a16="http://schemas.microsoft.com/office/drawing/2014/main" id="{A155DCE7-3DEC-88BE-7F7F-157254A8CA93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C5E8F100-0976-9B88-70F2-7F68B9E84710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DBF0A3A2-F133-0B2D-F390-4D5949C6899D}"/>
              </a:ext>
            </a:extLst>
          </p:cNvPr>
          <p:cNvGrpSpPr>
            <a:grpSpLocks noChangeAspect="1"/>
          </p:cNvGrpSpPr>
          <p:nvPr/>
        </p:nvGrpSpPr>
        <p:grpSpPr>
          <a:xfrm>
            <a:off x="287744" y="7469706"/>
            <a:ext cx="1899747" cy="1764000"/>
            <a:chOff x="3117273" y="1322233"/>
            <a:chExt cx="2649362" cy="2460057"/>
          </a:xfrm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45A874B1-1B3D-CDEC-743C-701F7554D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C1079958-D6B5-9318-5014-F8AA6862A6C9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6E59CE8-39EE-7643-0413-8A9F1ECA0D5C}"/>
              </a:ext>
            </a:extLst>
          </p:cNvPr>
          <p:cNvSpPr txBox="1"/>
          <p:nvPr/>
        </p:nvSpPr>
        <p:spPr>
          <a:xfrm>
            <a:off x="294427" y="969227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せきを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3EE1D48-1041-6E17-047F-1C40AF0D8A90}"/>
              </a:ext>
            </a:extLst>
          </p:cNvPr>
          <p:cNvSpPr txBox="1"/>
          <p:nvPr/>
        </p:nvSpPr>
        <p:spPr>
          <a:xfrm>
            <a:off x="1479139" y="998460"/>
            <a:ext cx="14029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席を替え、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世界を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変えると、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新しいものが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見えてくる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5538DBC-5FA0-A970-7644-CA1821711AC0}"/>
              </a:ext>
            </a:extLst>
          </p:cNvPr>
          <p:cNvSpPr txBox="1"/>
          <p:nvPr/>
        </p:nvSpPr>
        <p:spPr>
          <a:xfrm>
            <a:off x="2410407" y="1003047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そっくり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4BD09AF-F694-9AF0-59D8-133CB08D8BCF}"/>
              </a:ext>
            </a:extLst>
          </p:cNvPr>
          <p:cNvSpPr txBox="1"/>
          <p:nvPr/>
        </p:nvSpPr>
        <p:spPr>
          <a:xfrm>
            <a:off x="4433809" y="1044570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たて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36F4DF9-F82F-E36D-4C05-891162398064}"/>
              </a:ext>
            </a:extLst>
          </p:cNvPr>
          <p:cNvSpPr txBox="1"/>
          <p:nvPr/>
        </p:nvSpPr>
        <p:spPr>
          <a:xfrm>
            <a:off x="3584475" y="1024587"/>
            <a:ext cx="130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そっくり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返ると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ひっくり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返る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12F1D08D-F3DB-056E-1C39-997CB1BECD01}"/>
              </a:ext>
            </a:extLst>
          </p:cNvPr>
          <p:cNvSpPr txBox="1"/>
          <p:nvPr/>
        </p:nvSpPr>
        <p:spPr>
          <a:xfrm>
            <a:off x="5630037" y="995219"/>
            <a:ext cx="12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家を建て替えるためのお金を誰か立替えてくれ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A95982D-479F-3BBC-8F11-ED1F34A3AD07}"/>
              </a:ext>
            </a:extLst>
          </p:cNvPr>
          <p:cNvSpPr txBox="1"/>
          <p:nvPr/>
        </p:nvSpPr>
        <p:spPr>
          <a:xfrm>
            <a:off x="343921" y="2875409"/>
            <a:ext cx="116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ちち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67FC1CC-8A51-95F5-BF7B-81EBFD000B7B}"/>
              </a:ext>
            </a:extLst>
          </p:cNvPr>
          <p:cNvSpPr txBox="1"/>
          <p:nvPr/>
        </p:nvSpPr>
        <p:spPr>
          <a:xfrm>
            <a:off x="2410407" y="2910000"/>
            <a:ext cx="1309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がえる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25B0F7C-4FC8-9397-FC0C-0CA3CE074E9E}"/>
              </a:ext>
            </a:extLst>
          </p:cNvPr>
          <p:cNvSpPr txBox="1"/>
          <p:nvPr/>
        </p:nvSpPr>
        <p:spPr>
          <a:xfrm>
            <a:off x="4433809" y="2951523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3AC8C74-60CB-AB1F-F0D9-4F81BAE5D5D8}"/>
              </a:ext>
            </a:extLst>
          </p:cNvPr>
          <p:cNvSpPr txBox="1"/>
          <p:nvPr/>
        </p:nvSpPr>
        <p:spPr>
          <a:xfrm>
            <a:off x="1453075" y="3043631"/>
            <a:ext cx="104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父権を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取り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戻そう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A3464D6-04B5-5C4D-A675-5D4A1C6AB772}"/>
              </a:ext>
            </a:extLst>
          </p:cNvPr>
          <p:cNvSpPr txBox="1"/>
          <p:nvPr/>
        </p:nvSpPr>
        <p:spPr>
          <a:xfrm>
            <a:off x="3579185" y="3034591"/>
            <a:ext cx="130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他と違え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る特徴を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出そう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3271B4F-55FE-3794-B12D-5A6BFDEA1572}"/>
              </a:ext>
            </a:extLst>
          </p:cNvPr>
          <p:cNvSpPr txBox="1"/>
          <p:nvPr/>
        </p:nvSpPr>
        <p:spPr>
          <a:xfrm>
            <a:off x="5630037" y="3083706"/>
            <a:ext cx="12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使える奴は、仕える、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支えるぞ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2F3E870-F009-078D-9FEF-827D53D120F1}"/>
              </a:ext>
            </a:extLst>
          </p:cNvPr>
          <p:cNvSpPr txBox="1"/>
          <p:nvPr/>
        </p:nvSpPr>
        <p:spPr>
          <a:xfrm>
            <a:off x="343921" y="4687742"/>
            <a:ext cx="110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つみ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9B35C87B-986A-1B98-7282-57818D2181D5}"/>
              </a:ext>
            </a:extLst>
          </p:cNvPr>
          <p:cNvSpPr txBox="1"/>
          <p:nvPr/>
        </p:nvSpPr>
        <p:spPr>
          <a:xfrm>
            <a:off x="2410408" y="4722333"/>
            <a:ext cx="121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てを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D4B288E-E410-AEAD-8EB4-5515D999ADE5}"/>
              </a:ext>
            </a:extLst>
          </p:cNvPr>
          <p:cNvSpPr txBox="1"/>
          <p:nvPr/>
        </p:nvSpPr>
        <p:spPr>
          <a:xfrm>
            <a:off x="4433809" y="4763856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でむ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DCBFFC1-F0A0-6BD9-141A-578FE519D742}"/>
              </a:ext>
            </a:extLst>
          </p:cNvPr>
          <p:cNvSpPr txBox="1"/>
          <p:nvPr/>
        </p:nvSpPr>
        <p:spPr>
          <a:xfrm>
            <a:off x="5630037" y="4686500"/>
            <a:ext cx="12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こちらから、積極的に、相手を出迎えよう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D2CCFE0-A8C9-F6A2-48C2-D0F49664A59F}"/>
              </a:ext>
            </a:extLst>
          </p:cNvPr>
          <p:cNvSpPr txBox="1"/>
          <p:nvPr/>
        </p:nvSpPr>
        <p:spPr>
          <a:xfrm>
            <a:off x="1403151" y="4714446"/>
            <a:ext cx="1042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積み替える前に中身を詰め替えよう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1967661-B95B-7111-BC62-517167AC033C}"/>
              </a:ext>
            </a:extLst>
          </p:cNvPr>
          <p:cNvSpPr txBox="1"/>
          <p:nvPr/>
        </p:nvSpPr>
        <p:spPr>
          <a:xfrm>
            <a:off x="3555361" y="4662252"/>
            <a:ext cx="1005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小手先でなく、抜本的な手を変える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FC6B48A-1493-4651-955F-B5D8F4A2CF0A}"/>
              </a:ext>
            </a:extLst>
          </p:cNvPr>
          <p:cNvSpPr txBox="1"/>
          <p:nvPr/>
        </p:nvSpPr>
        <p:spPr>
          <a:xfrm>
            <a:off x="343921" y="6448189"/>
            <a:ext cx="110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とり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5538614A-64B0-8AD8-8AA2-485F3A82A1CF}"/>
              </a:ext>
            </a:extLst>
          </p:cNvPr>
          <p:cNvSpPr txBox="1"/>
          <p:nvPr/>
        </p:nvSpPr>
        <p:spPr>
          <a:xfrm>
            <a:off x="2410408" y="6482780"/>
            <a:ext cx="121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なまえを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207C97C-D5D8-94FC-46DC-B9A4F2DD4E20}"/>
              </a:ext>
            </a:extLst>
          </p:cNvPr>
          <p:cNvSpPr txBox="1"/>
          <p:nvPr/>
        </p:nvSpPr>
        <p:spPr>
          <a:xfrm>
            <a:off x="4433809" y="6524303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にえくり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1869869-2AA5-BA09-228C-701BE6163ECA}"/>
              </a:ext>
            </a:extLst>
          </p:cNvPr>
          <p:cNvSpPr txBox="1"/>
          <p:nvPr/>
        </p:nvSpPr>
        <p:spPr>
          <a:xfrm>
            <a:off x="5671045" y="6487669"/>
            <a:ext cx="12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煮え切らない人より、煮え返る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ひと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CC01B0A1-B471-E9F5-FF6D-0D8931734006}"/>
              </a:ext>
            </a:extLst>
          </p:cNvPr>
          <p:cNvSpPr txBox="1"/>
          <p:nvPr/>
        </p:nvSpPr>
        <p:spPr>
          <a:xfrm>
            <a:off x="1444159" y="6515615"/>
            <a:ext cx="104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ギブ＆テイクで取り替える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64E195E-0B0F-CCC2-B224-F47DAAC0A641}"/>
              </a:ext>
            </a:extLst>
          </p:cNvPr>
          <p:cNvSpPr txBox="1"/>
          <p:nvPr/>
        </p:nvSpPr>
        <p:spPr>
          <a:xfrm>
            <a:off x="3535640" y="6464636"/>
            <a:ext cx="1005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名を変えるだけでなく、実を変えよ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B6CD1C6-A491-462F-B10F-AE5370F3C9C3}"/>
              </a:ext>
            </a:extLst>
          </p:cNvPr>
          <p:cNvSpPr txBox="1"/>
          <p:nvPr/>
        </p:nvSpPr>
        <p:spPr>
          <a:xfrm>
            <a:off x="343921" y="8276776"/>
            <a:ext cx="110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ぬり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2E4B884-D10A-EC6A-B39D-4074B59458A2}"/>
              </a:ext>
            </a:extLst>
          </p:cNvPr>
          <p:cNvSpPr txBox="1"/>
          <p:nvPr/>
        </p:nvSpPr>
        <p:spPr>
          <a:xfrm>
            <a:off x="2410408" y="8311367"/>
            <a:ext cx="117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ね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がえる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D546247-028A-1A0C-095B-212FDF6970D8}"/>
              </a:ext>
            </a:extLst>
          </p:cNvPr>
          <p:cNvSpPr txBox="1"/>
          <p:nvPr/>
        </p:nvSpPr>
        <p:spPr>
          <a:xfrm>
            <a:off x="4433809" y="8352890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のり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9C912AC1-1750-5EBE-A958-97D7A189A742}"/>
              </a:ext>
            </a:extLst>
          </p:cNvPr>
          <p:cNvSpPr txBox="1"/>
          <p:nvPr/>
        </p:nvSpPr>
        <p:spPr>
          <a:xfrm>
            <a:off x="5627500" y="8411940"/>
            <a:ext cx="12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乗換え先を間違えると、行き先が？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5FE9BDB-2A3F-CB42-664A-011157FF5D3B}"/>
              </a:ext>
            </a:extLst>
          </p:cNvPr>
          <p:cNvSpPr txBox="1"/>
          <p:nvPr/>
        </p:nvSpPr>
        <p:spPr>
          <a:xfrm>
            <a:off x="1444159" y="8204753"/>
            <a:ext cx="1042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色々な色に塗り替えてみよう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2A0DF5BA-AF70-C9FE-E768-D278C8F4278C}"/>
              </a:ext>
            </a:extLst>
          </p:cNvPr>
          <p:cNvSpPr txBox="1"/>
          <p:nvPr/>
        </p:nvSpPr>
        <p:spPr>
          <a:xfrm>
            <a:off x="3544115" y="8152559"/>
            <a:ext cx="1005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寝違えると首が痛い、寝返ると首が飛ぶ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F19A20-8461-F912-CD2D-3AAED3D60050}"/>
              </a:ext>
            </a:extLst>
          </p:cNvPr>
          <p:cNvSpPr/>
          <p:nvPr/>
        </p:nvSpPr>
        <p:spPr>
          <a:xfrm>
            <a:off x="2988801" y="9499426"/>
            <a:ext cx="8563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11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A75FE20-A44F-77AB-8D74-E7FCB90D7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402880"/>
              </p:ext>
            </p:extLst>
          </p:nvPr>
        </p:nvGraphicFramePr>
        <p:xfrm>
          <a:off x="249380" y="166251"/>
          <a:ext cx="6336000" cy="9038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000">
                  <a:extLst>
                    <a:ext uri="{9D8B030D-6E8A-4147-A177-3AD203B41FA5}">
                      <a16:colId xmlns:a16="http://schemas.microsoft.com/office/drawing/2014/main" val="2636921997"/>
                    </a:ext>
                  </a:extLst>
                </a:gridCol>
                <a:gridCol w="2112000">
                  <a:extLst>
                    <a:ext uri="{9D8B030D-6E8A-4147-A177-3AD203B41FA5}">
                      <a16:colId xmlns:a16="http://schemas.microsoft.com/office/drawing/2014/main" val="1176624635"/>
                    </a:ext>
                  </a:extLst>
                </a:gridCol>
                <a:gridCol w="2112000">
                  <a:extLst>
                    <a:ext uri="{9D8B030D-6E8A-4147-A177-3AD203B41FA5}">
                      <a16:colId xmlns:a16="http://schemas.microsoft.com/office/drawing/2014/main" val="3128075521"/>
                    </a:ext>
                  </a:extLst>
                </a:gridCol>
              </a:tblGrid>
              <a:tr h="1779677">
                <a:tc>
                  <a:txBody>
                    <a:bodyPr/>
                    <a:lstStyle/>
                    <a:p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765757"/>
                  </a:ext>
                </a:extLst>
              </a:tr>
              <a:tr h="1779677"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047337"/>
                  </a:ext>
                </a:extLst>
              </a:tr>
              <a:tr h="1779677"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26655"/>
                  </a:ext>
                </a:extLst>
              </a:tr>
              <a:tr h="1779677"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000395"/>
                  </a:ext>
                </a:extLst>
              </a:tr>
              <a:tr h="1779677"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49514"/>
                  </a:ext>
                </a:extLst>
              </a:tr>
            </a:tbl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AED4272-3B33-8F48-6D2F-6E03FD59454C}"/>
              </a:ext>
            </a:extLst>
          </p:cNvPr>
          <p:cNvGrpSpPr>
            <a:grpSpLocks noChangeAspect="1"/>
          </p:cNvGrpSpPr>
          <p:nvPr/>
        </p:nvGrpSpPr>
        <p:grpSpPr>
          <a:xfrm>
            <a:off x="309434" y="243815"/>
            <a:ext cx="1900801" cy="1800000"/>
            <a:chOff x="665020" y="2098964"/>
            <a:chExt cx="4637953" cy="439200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473A7BE-65AF-6A71-C952-585C11B82E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ED6AF47A-6794-9C7C-BB60-0838FB3CE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C8FBC4A9-5F83-5022-B07A-03619DDBCCC7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D6ADD10F-174E-6D73-E064-C31FE1F699EA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AA3B879-85D3-CC4A-A53C-D9D1DA160F15}"/>
              </a:ext>
            </a:extLst>
          </p:cNvPr>
          <p:cNvGrpSpPr>
            <a:grpSpLocks noChangeAspect="1"/>
          </p:cNvGrpSpPr>
          <p:nvPr/>
        </p:nvGrpSpPr>
        <p:grpSpPr>
          <a:xfrm>
            <a:off x="4576612" y="166251"/>
            <a:ext cx="1900801" cy="1800000"/>
            <a:chOff x="665020" y="2098964"/>
            <a:chExt cx="4637953" cy="4392000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D9AEB60-C8A4-5B00-2328-5F7BF8C68F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62076ABF-6C81-3A69-B3D0-A0707827D6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1B087056-935F-2233-0DCF-8CD56B9D844D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F3A42DC9-F77F-66A4-A331-F06D6820C106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5F87094-7EA4-6561-3C21-F0035EEB179D}"/>
              </a:ext>
            </a:extLst>
          </p:cNvPr>
          <p:cNvGrpSpPr>
            <a:grpSpLocks noChangeAspect="1"/>
          </p:cNvGrpSpPr>
          <p:nvPr/>
        </p:nvGrpSpPr>
        <p:grpSpPr>
          <a:xfrm>
            <a:off x="2467506" y="243815"/>
            <a:ext cx="1899747" cy="1764000"/>
            <a:chOff x="3117273" y="1322233"/>
            <a:chExt cx="2649362" cy="2460057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47BBBEA-BB58-6EEC-5491-06E03FA4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B75D97DF-24D6-1BD3-9B9F-D3FD1A2F0AA2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5515831-E2D4-4E41-AB84-86B21E4AA4E6}"/>
              </a:ext>
            </a:extLst>
          </p:cNvPr>
          <p:cNvGrpSpPr>
            <a:grpSpLocks noChangeAspect="1"/>
          </p:cNvGrpSpPr>
          <p:nvPr/>
        </p:nvGrpSpPr>
        <p:grpSpPr>
          <a:xfrm>
            <a:off x="308395" y="2049379"/>
            <a:ext cx="1899747" cy="1764000"/>
            <a:chOff x="3117273" y="1322233"/>
            <a:chExt cx="2649362" cy="2460057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DA6933A7-507F-3A45-2E61-0CA992CF0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90215A44-E76B-E145-0855-4B15C5CBFFD2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A85D0CA-43B5-FA51-4F06-7BBCFF95890C}"/>
              </a:ext>
            </a:extLst>
          </p:cNvPr>
          <p:cNvGrpSpPr>
            <a:grpSpLocks noChangeAspect="1"/>
          </p:cNvGrpSpPr>
          <p:nvPr/>
        </p:nvGrpSpPr>
        <p:grpSpPr>
          <a:xfrm>
            <a:off x="2531861" y="2008249"/>
            <a:ext cx="1900801" cy="1800000"/>
            <a:chOff x="665020" y="2098964"/>
            <a:chExt cx="4637953" cy="4392000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D17527AF-F4E7-C476-376A-50B07F883F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B5B26DF7-5E14-498D-152A-9E8C8F543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BD68558B-CE5C-F510-F47B-9E312C4775FF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4F796937-4632-F157-C218-85981FDABC44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15CC6F7-9007-ABDA-8575-E50BE490DB81}"/>
              </a:ext>
            </a:extLst>
          </p:cNvPr>
          <p:cNvGrpSpPr>
            <a:grpSpLocks noChangeAspect="1"/>
          </p:cNvGrpSpPr>
          <p:nvPr/>
        </p:nvGrpSpPr>
        <p:grpSpPr>
          <a:xfrm>
            <a:off x="4578901" y="2007815"/>
            <a:ext cx="1899747" cy="1764000"/>
            <a:chOff x="3117273" y="1322233"/>
            <a:chExt cx="2649362" cy="2460057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E08A4C78-0CBE-2C4C-FBBA-CB81A1C1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A8CED056-3FDF-1058-850D-193D1383C747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0702071D-35DE-F212-3864-C3AF3322A3F8}"/>
              </a:ext>
            </a:extLst>
          </p:cNvPr>
          <p:cNvGrpSpPr>
            <a:grpSpLocks noChangeAspect="1"/>
          </p:cNvGrpSpPr>
          <p:nvPr/>
        </p:nvGrpSpPr>
        <p:grpSpPr>
          <a:xfrm>
            <a:off x="296363" y="5644634"/>
            <a:ext cx="1899747" cy="1764000"/>
            <a:chOff x="3117273" y="1322233"/>
            <a:chExt cx="2649362" cy="2460057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1538F8B1-AA59-A197-A062-D62B3F18C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EA4992B4-61A3-F221-42DA-338EAD0DBE42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FE3B44F-D15C-64C3-8F02-B6AB15D16956}"/>
              </a:ext>
            </a:extLst>
          </p:cNvPr>
          <p:cNvGrpSpPr>
            <a:grpSpLocks noChangeAspect="1"/>
          </p:cNvGrpSpPr>
          <p:nvPr/>
        </p:nvGrpSpPr>
        <p:grpSpPr>
          <a:xfrm>
            <a:off x="2411541" y="5569273"/>
            <a:ext cx="1900801" cy="1800000"/>
            <a:chOff x="665020" y="2098964"/>
            <a:chExt cx="4637953" cy="4392000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A5606307-AE8B-E036-DCBC-578017F297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8C12CB58-0A1A-B3E4-D8FB-50FE5FDA0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36" name="楕円 35">
                <a:extLst>
                  <a:ext uri="{FF2B5EF4-FFF2-40B4-BE49-F238E27FC236}">
                    <a16:creationId xmlns:a16="http://schemas.microsoft.com/office/drawing/2014/main" id="{C72F99A8-4DBE-02C5-5573-4E1B7F917277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5B30D819-CBA4-925B-4014-4E75BFFEA2C8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1371BB01-4043-16FA-4EAD-80EEBAE5DED4}"/>
              </a:ext>
            </a:extLst>
          </p:cNvPr>
          <p:cNvGrpSpPr>
            <a:grpSpLocks noChangeAspect="1"/>
          </p:cNvGrpSpPr>
          <p:nvPr/>
        </p:nvGrpSpPr>
        <p:grpSpPr>
          <a:xfrm>
            <a:off x="4578901" y="5434622"/>
            <a:ext cx="1899747" cy="1764000"/>
            <a:chOff x="3117273" y="1322233"/>
            <a:chExt cx="2649362" cy="2460057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AFD3CCD8-84D6-08B7-C5E4-977A2B50B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423C918E-DB06-8A09-6F29-422C50820459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FFFEB128-3152-0AF3-2140-DEC09FA198BA}"/>
              </a:ext>
            </a:extLst>
          </p:cNvPr>
          <p:cNvGrpSpPr>
            <a:grpSpLocks noChangeAspect="1"/>
          </p:cNvGrpSpPr>
          <p:nvPr/>
        </p:nvGrpSpPr>
        <p:grpSpPr>
          <a:xfrm>
            <a:off x="305162" y="3781785"/>
            <a:ext cx="1900801" cy="1800000"/>
            <a:chOff x="665020" y="2098964"/>
            <a:chExt cx="4637953" cy="4392000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D9E2D9F3-E42D-F4B2-351C-BCBEF85357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CE7E8EA6-90FB-F65C-6C90-7660E1E5A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44" name="楕円 43">
                <a:extLst>
                  <a:ext uri="{FF2B5EF4-FFF2-40B4-BE49-F238E27FC236}">
                    <a16:creationId xmlns:a16="http://schemas.microsoft.com/office/drawing/2014/main" id="{94F27C09-3160-1C8C-E467-495CC410C730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0113E8CE-9556-1616-E435-7920FC0A41AE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A192002C-F333-48CA-9A8A-82DE32B04D93}"/>
              </a:ext>
            </a:extLst>
          </p:cNvPr>
          <p:cNvGrpSpPr>
            <a:grpSpLocks noChangeAspect="1"/>
          </p:cNvGrpSpPr>
          <p:nvPr/>
        </p:nvGrpSpPr>
        <p:grpSpPr>
          <a:xfrm>
            <a:off x="4576612" y="3740221"/>
            <a:ext cx="1900801" cy="1800000"/>
            <a:chOff x="665020" y="2098964"/>
            <a:chExt cx="4637953" cy="4392000"/>
          </a:xfrm>
        </p:grpSpPr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667CDB1C-CF4C-C0C2-D6F3-553E10D00B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12675A28-8E43-6B87-D266-AD88C0EAD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49" name="楕円 48">
                <a:extLst>
                  <a:ext uri="{FF2B5EF4-FFF2-40B4-BE49-F238E27FC236}">
                    <a16:creationId xmlns:a16="http://schemas.microsoft.com/office/drawing/2014/main" id="{B08A528C-F212-9360-29B9-913BF2823D80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CF94AC7C-5D4E-2BE1-CB41-65F1EF50D28D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3E131FD-E9BC-67D9-CC00-2088D79D8DF1}"/>
              </a:ext>
            </a:extLst>
          </p:cNvPr>
          <p:cNvGrpSpPr>
            <a:grpSpLocks noChangeAspect="1"/>
          </p:cNvGrpSpPr>
          <p:nvPr/>
        </p:nvGrpSpPr>
        <p:grpSpPr>
          <a:xfrm>
            <a:off x="2467506" y="3817785"/>
            <a:ext cx="1899747" cy="1764000"/>
            <a:chOff x="3117273" y="1322233"/>
            <a:chExt cx="2649362" cy="2460057"/>
          </a:xfrm>
        </p:grpSpPr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A7A7CE40-A699-2EA7-6F73-B7CFDE150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4A6D15C0-E111-D559-0975-436292062864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BDA40855-3499-F8D9-50B7-C2419F49CF7A}"/>
              </a:ext>
            </a:extLst>
          </p:cNvPr>
          <p:cNvGrpSpPr>
            <a:grpSpLocks noChangeAspect="1"/>
          </p:cNvGrpSpPr>
          <p:nvPr/>
        </p:nvGrpSpPr>
        <p:grpSpPr>
          <a:xfrm>
            <a:off x="133685" y="7392818"/>
            <a:ext cx="1900801" cy="1800000"/>
            <a:chOff x="665020" y="2098964"/>
            <a:chExt cx="4637953" cy="4392000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53EFA09E-6907-9654-6F96-2F86B81C46C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020" y="2098964"/>
              <a:ext cx="4637953" cy="4392000"/>
              <a:chOff x="665019" y="2098964"/>
              <a:chExt cx="5486400" cy="5195454"/>
            </a:xfrm>
          </p:grpSpPr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713BBB3A-B294-10DA-B083-84F4A8CA2E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941" b="81765" l="13059" r="89647">
                            <a14:foregroundMark x1="16235" y1="50000" x2="16235" y2="50000"/>
                            <a14:foregroundMark x1="13176" y1="56118" x2="13176" y2="56118"/>
                            <a14:foregroundMark x1="28000" y1="78000" x2="28000" y2="78000"/>
                            <a14:foregroundMark x1="32824" y1="81882" x2="32824" y2="81882"/>
                            <a14:foregroundMark x1="66706" y1="20588" x2="76471" y2="18588"/>
                            <a14:foregroundMark x1="76471" y1="18588" x2="81647" y2="15882"/>
                            <a14:foregroundMark x1="81647" y1="15882" x2="84353" y2="22000"/>
                            <a14:foregroundMark x1="84353" y1="22000" x2="80706" y2="27059"/>
                            <a14:foregroundMark x1="80706" y1="27059" x2="68471" y2="33176"/>
                            <a14:foregroundMark x1="88706" y1="13765" x2="88706" y2="13765"/>
                            <a14:foregroundMark x1="89647" y1="10941" x2="89647" y2="10941"/>
                            <a14:foregroundMark x1="48118" y1="29294" x2="48118" y2="292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0606" t="8384" r="9394" b="15858"/>
              <a:stretch/>
            </p:blipFill>
            <p:spPr>
              <a:xfrm>
                <a:off x="665019" y="2098964"/>
                <a:ext cx="5486400" cy="5195454"/>
              </a:xfrm>
              <a:prstGeom prst="rect">
                <a:avLst/>
              </a:prstGeom>
            </p:spPr>
          </p:pic>
          <p:sp>
            <p:nvSpPr>
              <p:cNvPr id="57" name="楕円 56">
                <a:extLst>
                  <a:ext uri="{FF2B5EF4-FFF2-40B4-BE49-F238E27FC236}">
                    <a16:creationId xmlns:a16="http://schemas.microsoft.com/office/drawing/2014/main" id="{86EE86D0-43E6-C724-0000-4BB9833D446C}"/>
                  </a:ext>
                </a:extLst>
              </p:cNvPr>
              <p:cNvSpPr/>
              <p:nvPr/>
            </p:nvSpPr>
            <p:spPr>
              <a:xfrm>
                <a:off x="743807" y="4055909"/>
                <a:ext cx="3363634" cy="31212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EE96F8FF-C460-413C-C5F8-91326B789D38}"/>
                </a:ext>
              </a:extLst>
            </p:cNvPr>
            <p:cNvSpPr/>
            <p:nvPr/>
          </p:nvSpPr>
          <p:spPr>
            <a:xfrm>
              <a:off x="2465922" y="4245089"/>
              <a:ext cx="1007917" cy="7065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DBF0A3A2-F133-0B2D-F390-4D5949C6899D}"/>
              </a:ext>
            </a:extLst>
          </p:cNvPr>
          <p:cNvGrpSpPr>
            <a:grpSpLocks noChangeAspect="1"/>
          </p:cNvGrpSpPr>
          <p:nvPr/>
        </p:nvGrpSpPr>
        <p:grpSpPr>
          <a:xfrm>
            <a:off x="2163676" y="7428818"/>
            <a:ext cx="1899747" cy="1764000"/>
            <a:chOff x="3117273" y="1322233"/>
            <a:chExt cx="2649362" cy="2460057"/>
          </a:xfrm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45A874B1-1B3D-CDEC-743C-701F7554D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782" t="9525" r="8409" b="14512"/>
            <a:stretch/>
          </p:blipFill>
          <p:spPr>
            <a:xfrm>
              <a:off x="3117273" y="1322233"/>
              <a:ext cx="2649362" cy="2460057"/>
            </a:xfrm>
            <a:prstGeom prst="rect">
              <a:avLst/>
            </a:prstGeom>
          </p:spPr>
        </p:pic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C1079958-D6B5-9318-5014-F8AA6862A6C9}"/>
                </a:ext>
              </a:extLst>
            </p:cNvPr>
            <p:cNvSpPr/>
            <p:nvPr/>
          </p:nvSpPr>
          <p:spPr>
            <a:xfrm>
              <a:off x="3156379" y="2223654"/>
              <a:ext cx="162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6E59CE8-39EE-7643-0413-8A9F1ECA0D5C}"/>
              </a:ext>
            </a:extLst>
          </p:cNvPr>
          <p:cNvSpPr txBox="1"/>
          <p:nvPr/>
        </p:nvSpPr>
        <p:spPr>
          <a:xfrm>
            <a:off x="234267" y="1009408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はり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3EE1D48-1041-6E17-047F-1C40AF0D8A90}"/>
              </a:ext>
            </a:extLst>
          </p:cNvPr>
          <p:cNvSpPr txBox="1"/>
          <p:nvPr/>
        </p:nvSpPr>
        <p:spPr>
          <a:xfrm>
            <a:off x="1418980" y="1309074"/>
            <a:ext cx="129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表面だけ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を張り替えても・・・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5538DBC-5FA0-A970-7644-CA1821711AC0}"/>
              </a:ext>
            </a:extLst>
          </p:cNvPr>
          <p:cNvSpPr txBox="1"/>
          <p:nvPr/>
        </p:nvSpPr>
        <p:spPr>
          <a:xfrm>
            <a:off x="2366862" y="982265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4BD09AF-F694-9AF0-59D8-133CB08D8BCF}"/>
              </a:ext>
            </a:extLst>
          </p:cNvPr>
          <p:cNvSpPr txBox="1"/>
          <p:nvPr/>
        </p:nvSpPr>
        <p:spPr>
          <a:xfrm>
            <a:off x="4468645" y="1023788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ひる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36F4DF9-F82F-E36D-4C05-891162398064}"/>
              </a:ext>
            </a:extLst>
          </p:cNvPr>
          <p:cNvSpPr txBox="1"/>
          <p:nvPr/>
        </p:nvSpPr>
        <p:spPr>
          <a:xfrm>
            <a:off x="3641300" y="1032343"/>
            <a:ext cx="130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出過ぎた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ら控える。でも、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引き帰るな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12F1D08D-F3DB-056E-1C39-997CB1BECD01}"/>
              </a:ext>
            </a:extLst>
          </p:cNvPr>
          <p:cNvSpPr txBox="1"/>
          <p:nvPr/>
        </p:nvSpPr>
        <p:spPr>
          <a:xfrm>
            <a:off x="5710096" y="1252290"/>
            <a:ext cx="12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翻って、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考えてみることだ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571237-1416-2174-AB35-CC3270DAC9C1}"/>
              </a:ext>
            </a:extLst>
          </p:cNvPr>
          <p:cNvSpPr txBox="1"/>
          <p:nvPr/>
        </p:nvSpPr>
        <p:spPr>
          <a:xfrm>
            <a:off x="234267" y="2803688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ひっくりかえる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3DF9E3-4FCF-8431-633E-E02334B83B84}"/>
              </a:ext>
            </a:extLst>
          </p:cNvPr>
          <p:cNvSpPr txBox="1"/>
          <p:nvPr/>
        </p:nvSpPr>
        <p:spPr>
          <a:xfrm>
            <a:off x="2366862" y="2776545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ぶじ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8FA8010-CBCA-7E67-66DA-AB6E48CB4ABF}"/>
              </a:ext>
            </a:extLst>
          </p:cNvPr>
          <p:cNvSpPr txBox="1"/>
          <p:nvPr/>
        </p:nvSpPr>
        <p:spPr>
          <a:xfrm>
            <a:off x="4468645" y="2818068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ふり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FA21186-F271-0EF7-6EC8-AE7DE8C16BE5}"/>
              </a:ext>
            </a:extLst>
          </p:cNvPr>
          <p:cNvSpPr txBox="1"/>
          <p:nvPr/>
        </p:nvSpPr>
        <p:spPr>
          <a:xfrm>
            <a:off x="234267" y="4584471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へんじが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8ED144F-1B8E-F9B2-3636-20B38EC495CD}"/>
              </a:ext>
            </a:extLst>
          </p:cNvPr>
          <p:cNvSpPr txBox="1"/>
          <p:nvPr/>
        </p:nvSpPr>
        <p:spPr>
          <a:xfrm>
            <a:off x="2366862" y="4557328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ほかに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455DF60-84A4-DBC4-E1B4-3C54A64266CE}"/>
              </a:ext>
            </a:extLst>
          </p:cNvPr>
          <p:cNvSpPr txBox="1"/>
          <p:nvPr/>
        </p:nvSpPr>
        <p:spPr>
          <a:xfrm>
            <a:off x="4468645" y="4598851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まち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がえる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B73B1DD-CE89-D92D-76F3-B6FC6905EB16}"/>
              </a:ext>
            </a:extLst>
          </p:cNvPr>
          <p:cNvSpPr txBox="1"/>
          <p:nvPr/>
        </p:nvSpPr>
        <p:spPr>
          <a:xfrm>
            <a:off x="249380" y="6407495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みち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がえる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F501DC5-DE33-1400-931D-9F4FC8380074}"/>
              </a:ext>
            </a:extLst>
          </p:cNvPr>
          <p:cNvSpPr txBox="1"/>
          <p:nvPr/>
        </p:nvSpPr>
        <p:spPr>
          <a:xfrm>
            <a:off x="2381975" y="6380352"/>
            <a:ext cx="125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む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26B35A0-A542-2531-AC1B-2680232662E0}"/>
              </a:ext>
            </a:extLst>
          </p:cNvPr>
          <p:cNvSpPr txBox="1"/>
          <p:nvPr/>
        </p:nvSpPr>
        <p:spPr>
          <a:xfrm>
            <a:off x="4483758" y="6253427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めしか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C92CBB4-91E2-9B92-7595-B926EC3BDE84}"/>
              </a:ext>
            </a:extLst>
          </p:cNvPr>
          <p:cNvSpPr txBox="1"/>
          <p:nvPr/>
        </p:nvSpPr>
        <p:spPr>
          <a:xfrm>
            <a:off x="92861" y="8245539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もち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F87B94A8-B514-4F06-BBB7-835D3265CE61}"/>
              </a:ext>
            </a:extLst>
          </p:cNvPr>
          <p:cNvSpPr txBox="1"/>
          <p:nvPr/>
        </p:nvSpPr>
        <p:spPr>
          <a:xfrm>
            <a:off x="2069039" y="8218396"/>
            <a:ext cx="137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やり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かえる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6DAF674-E4D6-9DD2-E5BE-EA0A8C1200F2}"/>
              </a:ext>
            </a:extLst>
          </p:cNvPr>
          <p:cNvSpPr txBox="1"/>
          <p:nvPr/>
        </p:nvSpPr>
        <p:spPr>
          <a:xfrm>
            <a:off x="1452023" y="2850240"/>
            <a:ext cx="129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上下、左右、表裏、ひっくり返って</a:t>
            </a: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逆転の発想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7E547F1A-FDB6-5477-864E-B0194A6EC258}"/>
              </a:ext>
            </a:extLst>
          </p:cNvPr>
          <p:cNvSpPr txBox="1"/>
          <p:nvPr/>
        </p:nvSpPr>
        <p:spPr>
          <a:xfrm>
            <a:off x="3677396" y="2885411"/>
            <a:ext cx="130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安全と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健康第一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今日も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無事帰る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2291C17-27D7-F137-92F0-221BF70B3AD9}"/>
              </a:ext>
            </a:extLst>
          </p:cNvPr>
          <p:cNvSpPr txBox="1"/>
          <p:nvPr/>
        </p:nvSpPr>
        <p:spPr>
          <a:xfrm>
            <a:off x="5710096" y="3105358"/>
            <a:ext cx="12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後ろや過去も時々振り返る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D3E708A-9B97-BA5D-9F48-D4775F5A9A30}"/>
              </a:ext>
            </a:extLst>
          </p:cNvPr>
          <p:cNvSpPr txBox="1"/>
          <p:nvPr/>
        </p:nvSpPr>
        <p:spPr>
          <a:xfrm>
            <a:off x="1418980" y="4870792"/>
            <a:ext cx="129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ハイと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元気な返事が返る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6529D3AD-3C16-355F-D897-BD2A8308E61D}"/>
              </a:ext>
            </a:extLst>
          </p:cNvPr>
          <p:cNvSpPr txBox="1"/>
          <p:nvPr/>
        </p:nvSpPr>
        <p:spPr>
          <a:xfrm>
            <a:off x="3581140" y="4594061"/>
            <a:ext cx="14737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他に代え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ることの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出来ない、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独自のコア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技術を持て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723BE91-99FD-1794-E5DE-0CBFD2A5CE5B}"/>
              </a:ext>
            </a:extLst>
          </p:cNvPr>
          <p:cNvSpPr txBox="1"/>
          <p:nvPr/>
        </p:nvSpPr>
        <p:spPr>
          <a:xfrm>
            <a:off x="5710096" y="4501176"/>
            <a:ext cx="12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間違いや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誤りを認める、度量の大きさ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8F8C9DF-82F3-D146-5505-BF9A87752505}"/>
              </a:ext>
            </a:extLst>
          </p:cNvPr>
          <p:cNvSpPr txBox="1"/>
          <p:nvPr/>
        </p:nvSpPr>
        <p:spPr>
          <a:xfrm>
            <a:off x="1418980" y="6578552"/>
            <a:ext cx="129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見違える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ほど、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大きく変身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D740BC4-4797-6BC5-BFAE-1B78C277A39A}"/>
              </a:ext>
            </a:extLst>
          </p:cNvPr>
          <p:cNvSpPr txBox="1"/>
          <p:nvPr/>
        </p:nvSpPr>
        <p:spPr>
          <a:xfrm>
            <a:off x="5704727" y="6265032"/>
            <a:ext cx="129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召抱える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だけの甲斐性を持て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410C41E-FB54-8652-F6BA-E9C3D25CCA63}"/>
              </a:ext>
            </a:extLst>
          </p:cNvPr>
          <p:cNvSpPr txBox="1"/>
          <p:nvPr/>
        </p:nvSpPr>
        <p:spPr>
          <a:xfrm>
            <a:off x="3547353" y="6470264"/>
            <a:ext cx="129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相手の気持ち、意向を受け入れて迎える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8080ED7-A53F-CFDF-146C-B58A520A5381}"/>
              </a:ext>
            </a:extLst>
          </p:cNvPr>
          <p:cNvSpPr txBox="1"/>
          <p:nvPr/>
        </p:nvSpPr>
        <p:spPr>
          <a:xfrm>
            <a:off x="1286538" y="8431241"/>
            <a:ext cx="129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仕事を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家に持ち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帰るな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727223A4-3A33-1B37-DEB0-86CAB10C52B7}"/>
              </a:ext>
            </a:extLst>
          </p:cNvPr>
          <p:cNvSpPr txBox="1"/>
          <p:nvPr/>
        </p:nvSpPr>
        <p:spPr>
          <a:xfrm>
            <a:off x="5592717" y="7818263"/>
            <a:ext cx="1296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黄泉から帰るから、蘇える。生返ったつもりで活力を蘇らそう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8D4A7E38-1438-E6FC-619F-36ED7170626E}"/>
              </a:ext>
            </a:extLst>
          </p:cNvPr>
          <p:cNvSpPr txBox="1"/>
          <p:nvPr/>
        </p:nvSpPr>
        <p:spPr>
          <a:xfrm>
            <a:off x="3274329" y="8230813"/>
            <a:ext cx="1296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やりかえる、やり直すと、時間の浪費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で、痩せカエル</a:t>
            </a: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1F3FAFB2-AA75-0F15-1F60-3561AC21C280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1" b="46471" l="71806" r="96696">
                        <a14:foregroundMark x1="84581" y1="8235" x2="84581" y2="8235"/>
                        <a14:foregroundMark x1="85683" y1="45588" x2="85683" y2="45588"/>
                        <a14:foregroundMark x1="71806" y1="37059" x2="71806" y2="37059"/>
                        <a14:foregroundMark x1="72467" y1="36471" x2="72467" y2="36471"/>
                        <a14:foregroundMark x1="94493" y1="13824" x2="94493" y2="13824"/>
                        <a14:foregroundMark x1="89868" y1="11471" x2="89868" y2="11471"/>
                        <a14:foregroundMark x1="74670" y1="14412" x2="74670" y2="14412"/>
                      </a14:backgroundRemoval>
                    </a14:imgEffect>
                  </a14:imgLayer>
                </a14:imgProps>
              </a:ext>
            </a:extLst>
          </a:blip>
          <a:srcRect l="70427" t="4653" b="48652"/>
          <a:stretch/>
        </p:blipFill>
        <p:spPr>
          <a:xfrm rot="18851739">
            <a:off x="4502020" y="8778319"/>
            <a:ext cx="929795" cy="1099474"/>
          </a:xfrm>
          <a:prstGeom prst="rect">
            <a:avLst/>
          </a:prstGeom>
        </p:spPr>
      </p:pic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95115800-DE66-26DC-B858-89BDF49E9CA1}"/>
              </a:ext>
            </a:extLst>
          </p:cNvPr>
          <p:cNvSpPr/>
          <p:nvPr/>
        </p:nvSpPr>
        <p:spPr>
          <a:xfrm>
            <a:off x="2988801" y="9499426"/>
            <a:ext cx="8563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7</a:t>
            </a:r>
            <a:r>
              <a:rPr lang="ja-JP" altLang="en-US" sz="2000" b="0" kern="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19B91B10-A38A-23BA-3F81-D46BF401AABC}"/>
              </a:ext>
            </a:extLst>
          </p:cNvPr>
          <p:cNvSpPr txBox="1"/>
          <p:nvPr/>
        </p:nvSpPr>
        <p:spPr>
          <a:xfrm>
            <a:off x="5400647" y="8976928"/>
            <a:ext cx="1359091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もうすぐかえる？</a:t>
            </a:r>
          </a:p>
        </p:txBody>
      </p:sp>
      <p:pic>
        <p:nvPicPr>
          <p:cNvPr id="100" name="図 99">
            <a:extLst>
              <a:ext uri="{FF2B5EF4-FFF2-40B4-BE49-F238E27FC236}">
                <a16:creationId xmlns:a16="http://schemas.microsoft.com/office/drawing/2014/main" id="{BC4355E5-988F-6F7D-7F6E-ABF1FC41F31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1" b="46471" l="71806" r="96696">
                        <a14:foregroundMark x1="84581" y1="8235" x2="84581" y2="8235"/>
                        <a14:foregroundMark x1="85683" y1="45588" x2="85683" y2="45588"/>
                        <a14:foregroundMark x1="71806" y1="37059" x2="71806" y2="37059"/>
                        <a14:foregroundMark x1="72467" y1="36471" x2="72467" y2="36471"/>
                        <a14:foregroundMark x1="94493" y1="13824" x2="94493" y2="13824"/>
                        <a14:foregroundMark x1="89868" y1="11471" x2="89868" y2="11471"/>
                        <a14:foregroundMark x1="74670" y1="14412" x2="74670" y2="14412"/>
                      </a14:backgroundRemoval>
                    </a14:imgEffect>
                  </a14:imgLayer>
                </a14:imgProps>
              </a:ext>
            </a:extLst>
          </a:blip>
          <a:srcRect l="70427" t="4653" r="2709" b="73039"/>
          <a:stretch/>
        </p:blipFill>
        <p:spPr>
          <a:xfrm rot="13535421">
            <a:off x="3986184" y="7902534"/>
            <a:ext cx="1992598" cy="1007207"/>
          </a:xfrm>
          <a:prstGeom prst="rect">
            <a:avLst/>
          </a:prstGeom>
        </p:spPr>
      </p:pic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80ECC9E4-5320-CAEE-F28A-6206332FA4CB}"/>
              </a:ext>
            </a:extLst>
          </p:cNvPr>
          <p:cNvGrpSpPr/>
          <p:nvPr/>
        </p:nvGrpSpPr>
        <p:grpSpPr>
          <a:xfrm>
            <a:off x="4310553" y="7059022"/>
            <a:ext cx="2035813" cy="1764000"/>
            <a:chOff x="4310553" y="7059022"/>
            <a:chExt cx="2035813" cy="1764000"/>
          </a:xfrm>
        </p:grpSpPr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CDA0B261-04CD-A5CA-3101-18262B3175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46619" y="7059022"/>
              <a:ext cx="1899747" cy="1764000"/>
              <a:chOff x="3117273" y="1322233"/>
              <a:chExt cx="2649362" cy="2460057"/>
            </a:xfrm>
          </p:grpSpPr>
          <p:pic>
            <p:nvPicPr>
              <p:cNvPr id="98" name="図 97">
                <a:extLst>
                  <a:ext uri="{FF2B5EF4-FFF2-40B4-BE49-F238E27FC236}">
                    <a16:creationId xmlns:a16="http://schemas.microsoft.com/office/drawing/2014/main" id="{7E2813EA-3E85-3279-595A-3F0E5EEBA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9782" t="9525" r="8409" b="14512"/>
              <a:stretch/>
            </p:blipFill>
            <p:spPr>
              <a:xfrm>
                <a:off x="3117273" y="1322233"/>
                <a:ext cx="2649362" cy="2460057"/>
              </a:xfrm>
              <a:prstGeom prst="rect">
                <a:avLst/>
              </a:prstGeom>
            </p:spPr>
          </p:pic>
          <p:sp>
            <p:nvSpPr>
              <p:cNvPr id="99" name="楕円 98">
                <a:extLst>
                  <a:ext uri="{FF2B5EF4-FFF2-40B4-BE49-F238E27FC236}">
                    <a16:creationId xmlns:a16="http://schemas.microsoft.com/office/drawing/2014/main" id="{95CDC3DB-9E58-126D-A3AB-54FFF6256D52}"/>
                  </a:ext>
                </a:extLst>
              </p:cNvPr>
              <p:cNvSpPr/>
              <p:nvPr/>
            </p:nvSpPr>
            <p:spPr>
              <a:xfrm>
                <a:off x="3156379" y="2223654"/>
                <a:ext cx="1620000" cy="1440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0C87040C-3982-8945-BF0E-413AAEB928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94910" y="7715996"/>
              <a:ext cx="1165354" cy="1081365"/>
              <a:chOff x="731624" y="3753277"/>
              <a:chExt cx="2843463" cy="2638530"/>
            </a:xfrm>
          </p:grpSpPr>
          <p:sp>
            <p:nvSpPr>
              <p:cNvPr id="62" name="楕円 61">
                <a:extLst>
                  <a:ext uri="{FF2B5EF4-FFF2-40B4-BE49-F238E27FC236}">
                    <a16:creationId xmlns:a16="http://schemas.microsoft.com/office/drawing/2014/main" id="{A155DCE7-3DEC-88BE-7F7F-157254A8CA93}"/>
                  </a:ext>
                </a:extLst>
              </p:cNvPr>
              <p:cNvSpPr/>
              <p:nvPr/>
            </p:nvSpPr>
            <p:spPr>
              <a:xfrm>
                <a:off x="731624" y="3753277"/>
                <a:ext cx="2843463" cy="263853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59">
                <a:extLst>
                  <a:ext uri="{FF2B5EF4-FFF2-40B4-BE49-F238E27FC236}">
                    <a16:creationId xmlns:a16="http://schemas.microsoft.com/office/drawing/2014/main" id="{C5E8F100-0976-9B88-70F2-7F68B9E84710}"/>
                  </a:ext>
                </a:extLst>
              </p:cNvPr>
              <p:cNvSpPr/>
              <p:nvPr/>
            </p:nvSpPr>
            <p:spPr>
              <a:xfrm>
                <a:off x="2465922" y="4245089"/>
                <a:ext cx="1007917" cy="7065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7EFD6169-103D-0D38-93DE-B73654668A90}"/>
                </a:ext>
              </a:extLst>
            </p:cNvPr>
            <p:cNvSpPr txBox="1"/>
            <p:nvPr/>
          </p:nvSpPr>
          <p:spPr>
            <a:xfrm>
              <a:off x="4310553" y="7923001"/>
              <a:ext cx="13979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よみ</a:t>
              </a:r>
              <a:endPara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がえる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778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Sing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2710</TotalTime>
  <Words>5041</Words>
  <Application>Microsoft Office PowerPoint</Application>
  <PresentationFormat>A4 210 x 297 mm</PresentationFormat>
  <Paragraphs>939</Paragraphs>
  <Slides>23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ＭＳ ゴシック</vt:lpstr>
      <vt:lpstr>メイリオ</vt:lpstr>
      <vt:lpstr>游ゴシック</vt:lpstr>
      <vt:lpstr>Aptos</vt:lpstr>
      <vt:lpstr>Aptos Display</vt:lpstr>
      <vt:lpstr>Arial</vt:lpstr>
      <vt:lpstr>Century</vt:lpstr>
      <vt:lpstr>Office テーマ</vt:lpstr>
      <vt:lpstr>PowerPoint プレゼンテーション</vt:lpstr>
      <vt:lpstr>もくじ</vt:lpstr>
      <vt:lpstr>どっち？Which?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ヒライ流 いろはかるた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あとがき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幸雄 平井</dc:creator>
  <cp:lastModifiedBy>幸雄 平井</cp:lastModifiedBy>
  <cp:revision>57</cp:revision>
  <dcterms:created xsi:type="dcterms:W3CDTF">2024-09-08T00:22:52Z</dcterms:created>
  <dcterms:modified xsi:type="dcterms:W3CDTF">2024-09-22T13:19:06Z</dcterms:modified>
</cp:coreProperties>
</file>